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5" r:id="rId10"/>
  </p:sldIdLst>
  <p:sldSz cx="14630400" cy="8229600"/>
  <p:notesSz cx="8229600" cy="14630400"/>
  <p:embeddedFontLst>
    <p:embeddedFont>
      <p:font typeface="Consolas" panose="020B0609020204030204" pitchFamily="49" charset="0"/>
      <p:regular r:id="rId12"/>
      <p:bold r:id="rId13"/>
      <p:italic r:id="rId14"/>
      <p:boldItalic r:id="rId15"/>
    </p:embeddedFont>
    <p:embeddedFont>
      <p:font typeface="Inter" panose="020B0604020202020204" charset="0"/>
      <p:regular r:id="rId16"/>
    </p:embeddedFont>
    <p:embeddedFont>
      <p:font typeface="Calibri" panose="020F0502020204030204" pitchFamily="34"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42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3939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6.svg"/><Relationship Id="rId5" Type="http://schemas.openxmlformats.org/officeDocument/2006/relationships/image" Target="../media/image-3-4.svg"/><Relationship Id="rId4" Type="http://schemas.openxmlformats.org/officeDocument/2006/relationships/image" Target="../media/image-3-2.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6.png"/><Relationship Id="rId18" Type="http://schemas.openxmlformats.org/officeDocument/2006/relationships/image" Target="../media/image-7-18.svg"/><Relationship Id="rId3" Type="http://schemas.openxmlformats.org/officeDocument/2006/relationships/image" Target="../media/image12.png"/><Relationship Id="rId7" Type="http://schemas.openxmlformats.org/officeDocument/2006/relationships/image" Target="../media/image-7-6.svg"/><Relationship Id="rId12" Type="http://schemas.openxmlformats.org/officeDocument/2006/relationships/image" Target="../media/image-7-12.svg"/><Relationship Id="rId2" Type="http://schemas.openxmlformats.org/officeDocument/2006/relationships/notesSlide" Target="../notesSlides/notesSlide7.xml"/><Relationship Id="rId16"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7-3.svg"/><Relationship Id="rId15" Type="http://schemas.openxmlformats.org/officeDocument/2006/relationships/image" Target="../media/image-7-15.svg"/><Relationship Id="rId10" Type="http://schemas.openxmlformats.org/officeDocument/2006/relationships/image" Target="../media/image15.png"/><Relationship Id="rId19"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7-9.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74877"/>
            <a:ext cx="7556421" cy="1860233"/>
          </a:xfrm>
          <a:prstGeom prst="rect">
            <a:avLst/>
          </a:prstGeom>
          <a:noFill/>
          <a:ln/>
        </p:spPr>
        <p:txBody>
          <a:bodyPr wrap="squar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AirAware: Air Quality Prediction and Monitoring Dashboard</a:t>
            </a:r>
            <a:endParaRPr lang="en-US" sz="3900" dirty="0"/>
          </a:p>
        </p:txBody>
      </p:sp>
      <p:sp>
        <p:nvSpPr>
          <p:cNvPr id="4" name="Text 1"/>
          <p:cNvSpPr/>
          <p:nvPr/>
        </p:nvSpPr>
        <p:spPr>
          <a:xfrm>
            <a:off x="6280190" y="4032766"/>
            <a:ext cx="7556421" cy="793909"/>
          </a:xfrm>
          <a:prstGeom prst="rect">
            <a:avLst/>
          </a:prstGeom>
          <a:noFill/>
          <a:ln/>
        </p:spPr>
        <p:txBody>
          <a:bodyPr wrap="square" lIns="0" tIns="0" rIns="0" bIns="0" rtlCol="0" anchor="t"/>
          <a:lstStyle/>
          <a:p>
            <a:pPr marL="0" indent="0" algn="l">
              <a:lnSpc>
                <a:spcPts val="3100"/>
              </a:lnSpc>
              <a:buNone/>
            </a:pPr>
            <a:r>
              <a:rPr lang="en-US" sz="1950" dirty="0">
                <a:solidFill>
                  <a:srgbClr val="272525"/>
                </a:solidFill>
                <a:latin typeface="Inter" pitchFamily="34" charset="0"/>
                <a:ea typeface="Inter" pitchFamily="34" charset="-122"/>
                <a:cs typeface="Inter" pitchFamily="34" charset="-120"/>
              </a:rPr>
              <a:t>A Machine Learning based approach to predict and visualize Air Quality</a:t>
            </a:r>
            <a:endParaRPr lang="en-US" sz="1950" dirty="0"/>
          </a:p>
        </p:txBody>
      </p:sp>
      <p:sp>
        <p:nvSpPr>
          <p:cNvPr id="5" name="Text 2"/>
          <p:cNvSpPr/>
          <p:nvPr/>
        </p:nvSpPr>
        <p:spPr>
          <a:xfrm>
            <a:off x="6577846" y="5273159"/>
            <a:ext cx="7258764"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Presented by: Rahul Vangari</a:t>
            </a:r>
            <a:endParaRPr lang="en-US" sz="1550" dirty="0"/>
          </a:p>
        </p:txBody>
      </p:sp>
      <p:sp>
        <p:nvSpPr>
          <p:cNvPr id="6" name="Text 3"/>
          <p:cNvSpPr/>
          <p:nvPr/>
        </p:nvSpPr>
        <p:spPr>
          <a:xfrm>
            <a:off x="6577846" y="5813941"/>
            <a:ext cx="7258764"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Guided by: Ms.Asma</a:t>
            </a:r>
            <a:endParaRPr lang="en-US" sz="1550" dirty="0"/>
          </a:p>
        </p:txBody>
      </p:sp>
      <p:sp>
        <p:nvSpPr>
          <p:cNvPr id="7" name="Shape 4"/>
          <p:cNvSpPr/>
          <p:nvPr/>
        </p:nvSpPr>
        <p:spPr>
          <a:xfrm>
            <a:off x="6280190" y="5049917"/>
            <a:ext cx="22860" cy="1304806"/>
          </a:xfrm>
          <a:prstGeom prst="rect">
            <a:avLst/>
          </a:prstGeom>
          <a:solidFill>
            <a:srgbClr val="4950BC"/>
          </a:solidFill>
          <a:ln/>
        </p:spPr>
      </p:sp>
      <p:pic>
        <p:nvPicPr>
          <p:cNvPr id="8" name="Picture 7"/>
          <p:cNvPicPr>
            <a:picLocks noChangeAspect="1"/>
          </p:cNvPicPr>
          <p:nvPr/>
        </p:nvPicPr>
        <p:blipFill>
          <a:blip r:embed="rId4"/>
          <a:stretch>
            <a:fillRect/>
          </a:stretch>
        </p:blipFill>
        <p:spPr>
          <a:xfrm>
            <a:off x="12220239" y="7579263"/>
            <a:ext cx="2410161" cy="55252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02400"/>
            <a:ext cx="130428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Project Overview &amp; Purpose: Forecasting Cleaner Skies</a:t>
            </a:r>
            <a:endParaRPr lang="en-US" sz="3900" dirty="0"/>
          </a:p>
        </p:txBody>
      </p:sp>
      <p:sp>
        <p:nvSpPr>
          <p:cNvPr id="3" name="Text 1"/>
          <p:cNvSpPr/>
          <p:nvPr/>
        </p:nvSpPr>
        <p:spPr>
          <a:xfrm>
            <a:off x="793790" y="2739390"/>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AirAware is an innovative project designed to predict and visualize the Air Quality Index (AQI) using advanced machine learning techniques. Our primary goal is to empower individuals and authorities with actionable insights into air quality trends.</a:t>
            </a:r>
            <a:endParaRPr lang="en-US" sz="1550" dirty="0"/>
          </a:p>
        </p:txBody>
      </p:sp>
      <p:sp>
        <p:nvSpPr>
          <p:cNvPr id="4" name="Shape 2"/>
          <p:cNvSpPr/>
          <p:nvPr/>
        </p:nvSpPr>
        <p:spPr>
          <a:xfrm>
            <a:off x="793790" y="3597712"/>
            <a:ext cx="6422231" cy="1506736"/>
          </a:xfrm>
          <a:prstGeom prst="roundRect">
            <a:avLst>
              <a:gd name="adj" fmla="val 7282"/>
            </a:avLst>
          </a:prstGeom>
          <a:solidFill>
            <a:srgbClr val="FFFFFF"/>
          </a:solidFill>
          <a:ln w="22860">
            <a:solidFill>
              <a:srgbClr val="C0C1D7"/>
            </a:solidFill>
            <a:prstDash val="solid"/>
          </a:ln>
        </p:spPr>
      </p:sp>
      <p:sp>
        <p:nvSpPr>
          <p:cNvPr id="5" name="Shape 3"/>
          <p:cNvSpPr/>
          <p:nvPr/>
        </p:nvSpPr>
        <p:spPr>
          <a:xfrm>
            <a:off x="770930" y="3597712"/>
            <a:ext cx="91440" cy="1506736"/>
          </a:xfrm>
          <a:prstGeom prst="roundRect">
            <a:avLst>
              <a:gd name="adj" fmla="val 91163"/>
            </a:avLst>
          </a:prstGeom>
          <a:solidFill>
            <a:srgbClr val="4950BC"/>
          </a:solidFill>
          <a:ln/>
        </p:spPr>
      </p:sp>
      <p:sp>
        <p:nvSpPr>
          <p:cNvPr id="6" name="Text 4"/>
          <p:cNvSpPr/>
          <p:nvPr/>
        </p:nvSpPr>
        <p:spPr>
          <a:xfrm>
            <a:off x="1083588" y="381893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Core Functionality</a:t>
            </a:r>
            <a:endParaRPr lang="en-US" sz="1950" dirty="0"/>
          </a:p>
        </p:txBody>
      </p:sp>
      <p:sp>
        <p:nvSpPr>
          <p:cNvPr id="7" name="Text 5"/>
          <p:cNvSpPr/>
          <p:nvPr/>
        </p:nvSpPr>
        <p:spPr>
          <a:xfrm>
            <a:off x="1083588" y="4248150"/>
            <a:ext cx="5911215"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Predicts and visualizes AQI, offering a clear, data-driven perspective on air quality in Indian cities.</a:t>
            </a:r>
            <a:endParaRPr lang="en-US" sz="1550" dirty="0"/>
          </a:p>
        </p:txBody>
      </p:sp>
      <p:sp>
        <p:nvSpPr>
          <p:cNvPr id="8" name="Shape 6"/>
          <p:cNvSpPr/>
          <p:nvPr/>
        </p:nvSpPr>
        <p:spPr>
          <a:xfrm>
            <a:off x="7414379" y="3597712"/>
            <a:ext cx="6422231" cy="1506736"/>
          </a:xfrm>
          <a:prstGeom prst="roundRect">
            <a:avLst>
              <a:gd name="adj" fmla="val 7282"/>
            </a:avLst>
          </a:prstGeom>
          <a:solidFill>
            <a:srgbClr val="FFFFFF"/>
          </a:solidFill>
          <a:ln w="22860">
            <a:solidFill>
              <a:srgbClr val="C0C1D7"/>
            </a:solidFill>
            <a:prstDash val="solid"/>
          </a:ln>
        </p:spPr>
      </p:sp>
      <p:sp>
        <p:nvSpPr>
          <p:cNvPr id="9" name="Shape 7"/>
          <p:cNvSpPr/>
          <p:nvPr/>
        </p:nvSpPr>
        <p:spPr>
          <a:xfrm>
            <a:off x="7391519" y="3597712"/>
            <a:ext cx="91440" cy="1506736"/>
          </a:xfrm>
          <a:prstGeom prst="roundRect">
            <a:avLst>
              <a:gd name="adj" fmla="val 91163"/>
            </a:avLst>
          </a:prstGeom>
          <a:solidFill>
            <a:srgbClr val="4950BC"/>
          </a:solidFill>
          <a:ln/>
        </p:spPr>
      </p:sp>
      <p:sp>
        <p:nvSpPr>
          <p:cNvPr id="10" name="Text 8"/>
          <p:cNvSpPr/>
          <p:nvPr/>
        </p:nvSpPr>
        <p:spPr>
          <a:xfrm>
            <a:off x="7704177" y="381893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Purpose</a:t>
            </a:r>
            <a:endParaRPr lang="en-US" sz="1950" dirty="0"/>
          </a:p>
        </p:txBody>
      </p:sp>
      <p:sp>
        <p:nvSpPr>
          <p:cNvPr id="11" name="Text 9"/>
          <p:cNvSpPr/>
          <p:nvPr/>
        </p:nvSpPr>
        <p:spPr>
          <a:xfrm>
            <a:off x="7704177" y="4248150"/>
            <a:ext cx="5911215"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Raises awareness, analyzes pollutant trends, and supports informed decision-making for environmental protection.</a:t>
            </a:r>
            <a:endParaRPr lang="en-US" sz="1550" dirty="0"/>
          </a:p>
        </p:txBody>
      </p:sp>
      <p:sp>
        <p:nvSpPr>
          <p:cNvPr id="12" name="Shape 10"/>
          <p:cNvSpPr/>
          <p:nvPr/>
        </p:nvSpPr>
        <p:spPr>
          <a:xfrm>
            <a:off x="793790" y="5302806"/>
            <a:ext cx="6422231" cy="1824276"/>
          </a:xfrm>
          <a:prstGeom prst="roundRect">
            <a:avLst>
              <a:gd name="adj" fmla="val 6015"/>
            </a:avLst>
          </a:prstGeom>
          <a:solidFill>
            <a:srgbClr val="FFFFFF"/>
          </a:solidFill>
          <a:ln w="22860">
            <a:solidFill>
              <a:srgbClr val="C0C1D7"/>
            </a:solidFill>
            <a:prstDash val="solid"/>
          </a:ln>
        </p:spPr>
      </p:sp>
      <p:sp>
        <p:nvSpPr>
          <p:cNvPr id="13" name="Shape 11"/>
          <p:cNvSpPr/>
          <p:nvPr/>
        </p:nvSpPr>
        <p:spPr>
          <a:xfrm>
            <a:off x="770930" y="5302806"/>
            <a:ext cx="91440" cy="1824276"/>
          </a:xfrm>
          <a:prstGeom prst="roundRect">
            <a:avLst>
              <a:gd name="adj" fmla="val 91163"/>
            </a:avLst>
          </a:prstGeom>
          <a:solidFill>
            <a:srgbClr val="4950BC"/>
          </a:solidFill>
          <a:ln/>
        </p:spPr>
      </p:sp>
      <p:sp>
        <p:nvSpPr>
          <p:cNvPr id="14" name="Text 12"/>
          <p:cNvSpPr/>
          <p:nvPr/>
        </p:nvSpPr>
        <p:spPr>
          <a:xfrm>
            <a:off x="1083588" y="552402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Technology Stack</a:t>
            </a:r>
            <a:endParaRPr lang="en-US" sz="1950" dirty="0"/>
          </a:p>
        </p:txBody>
      </p:sp>
      <p:sp>
        <p:nvSpPr>
          <p:cNvPr id="15" name="Text 13"/>
          <p:cNvSpPr/>
          <p:nvPr/>
        </p:nvSpPr>
        <p:spPr>
          <a:xfrm>
            <a:off x="1083588" y="5953244"/>
            <a:ext cx="5911215"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Developed using Python, Streamlit, Scikit-learn, Prophet, ARIMA, XGBoost, TensorFlow, Pandas, Plotly, and Matplotlib. Leverages VS Code and Google Colab for development.</a:t>
            </a:r>
            <a:endParaRPr lang="en-US" sz="1550" dirty="0"/>
          </a:p>
        </p:txBody>
      </p:sp>
      <p:sp>
        <p:nvSpPr>
          <p:cNvPr id="16" name="Shape 14"/>
          <p:cNvSpPr/>
          <p:nvPr/>
        </p:nvSpPr>
        <p:spPr>
          <a:xfrm>
            <a:off x="7414379" y="5302806"/>
            <a:ext cx="6422231" cy="1824276"/>
          </a:xfrm>
          <a:prstGeom prst="roundRect">
            <a:avLst>
              <a:gd name="adj" fmla="val 6015"/>
            </a:avLst>
          </a:prstGeom>
          <a:solidFill>
            <a:srgbClr val="FFFFFF"/>
          </a:solidFill>
          <a:ln w="22860">
            <a:solidFill>
              <a:srgbClr val="C0C1D7"/>
            </a:solidFill>
            <a:prstDash val="solid"/>
          </a:ln>
        </p:spPr>
      </p:sp>
      <p:sp>
        <p:nvSpPr>
          <p:cNvPr id="17" name="Shape 15"/>
          <p:cNvSpPr/>
          <p:nvPr/>
        </p:nvSpPr>
        <p:spPr>
          <a:xfrm>
            <a:off x="7391519" y="5302806"/>
            <a:ext cx="91440" cy="1824276"/>
          </a:xfrm>
          <a:prstGeom prst="roundRect">
            <a:avLst>
              <a:gd name="adj" fmla="val 91163"/>
            </a:avLst>
          </a:prstGeom>
          <a:solidFill>
            <a:srgbClr val="4950BC"/>
          </a:solidFill>
          <a:ln/>
        </p:spPr>
      </p:sp>
      <p:sp>
        <p:nvSpPr>
          <p:cNvPr id="18" name="Text 16"/>
          <p:cNvSpPr/>
          <p:nvPr/>
        </p:nvSpPr>
        <p:spPr>
          <a:xfrm>
            <a:off x="7704177" y="552402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Dataset</a:t>
            </a:r>
            <a:endParaRPr lang="en-US" sz="1950" dirty="0"/>
          </a:p>
        </p:txBody>
      </p:sp>
      <p:sp>
        <p:nvSpPr>
          <p:cNvPr id="19" name="Text 17"/>
          <p:cNvSpPr/>
          <p:nvPr/>
        </p:nvSpPr>
        <p:spPr>
          <a:xfrm>
            <a:off x="7704177" y="5953244"/>
            <a:ext cx="5911215"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Utilizes a meticulously cleaned dataset of air quality parameters from various Indian cities, ensuring robust model training.</a:t>
            </a:r>
            <a:endParaRPr lang="en-US" sz="1550" dirty="0"/>
          </a:p>
        </p:txBody>
      </p:sp>
      <p:pic>
        <p:nvPicPr>
          <p:cNvPr id="20" name="Picture 19"/>
          <p:cNvPicPr>
            <a:picLocks noChangeAspect="1"/>
          </p:cNvPicPr>
          <p:nvPr/>
        </p:nvPicPr>
        <p:blipFill>
          <a:blip r:embed="rId3"/>
          <a:stretch>
            <a:fillRect/>
          </a:stretch>
        </p:blipFill>
        <p:spPr>
          <a:xfrm>
            <a:off x="12220239" y="7627754"/>
            <a:ext cx="2410161" cy="55252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579120"/>
            <a:ext cx="4248388" cy="558165"/>
          </a:xfrm>
          <a:prstGeom prst="rect">
            <a:avLst/>
          </a:prstGeom>
          <a:noFill/>
          <a:ln/>
        </p:spPr>
        <p:txBody>
          <a:bodyPr wrap="none" lIns="0" tIns="0" rIns="0" bIns="0" rtlCol="0" anchor="t"/>
          <a:lstStyle/>
          <a:p>
            <a:pPr marL="0" indent="0" algn="l">
              <a:lnSpc>
                <a:spcPts val="4350"/>
              </a:lnSpc>
              <a:buNone/>
            </a:pPr>
            <a:r>
              <a:rPr lang="en-US" sz="3500" b="1" dirty="0" smtClean="0">
                <a:solidFill>
                  <a:srgbClr val="000000"/>
                </a:solidFill>
                <a:latin typeface="Inter Bold" pitchFamily="34" charset="0"/>
                <a:ea typeface="Inter Bold" pitchFamily="34" charset="-122"/>
                <a:cs typeface="Inter Bold" pitchFamily="34" charset="-120"/>
              </a:rPr>
              <a:t>Understanding </a:t>
            </a:r>
            <a:r>
              <a:rPr lang="en-US" sz="3500" b="1" dirty="0">
                <a:solidFill>
                  <a:srgbClr val="000000"/>
                </a:solidFill>
                <a:latin typeface="Inter Bold" pitchFamily="34" charset="0"/>
                <a:ea typeface="Inter Bold" pitchFamily="34" charset="-122"/>
                <a:cs typeface="Inter Bold" pitchFamily="34" charset="-120"/>
              </a:rPr>
              <a:t>AQI</a:t>
            </a:r>
            <a:endParaRPr lang="en-US" sz="3500" dirty="0"/>
          </a:p>
        </p:txBody>
      </p:sp>
      <p:sp>
        <p:nvSpPr>
          <p:cNvPr id="3" name="Text 1"/>
          <p:cNvSpPr/>
          <p:nvPr/>
        </p:nvSpPr>
        <p:spPr>
          <a:xfrm>
            <a:off x="793790" y="1494473"/>
            <a:ext cx="13042821" cy="5715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The Air Quality Index (AQI) is a crucial metric that simplifies complex air quality data into easily understandable categories, informing the public about potential health risks.</a:t>
            </a:r>
            <a:endParaRPr lang="en-US" sz="1400" dirty="0"/>
          </a:p>
        </p:txBody>
      </p:sp>
      <p:sp>
        <p:nvSpPr>
          <p:cNvPr id="4" name="Shape 2"/>
          <p:cNvSpPr/>
          <p:nvPr/>
        </p:nvSpPr>
        <p:spPr>
          <a:xfrm>
            <a:off x="793790" y="2467689"/>
            <a:ext cx="3736300" cy="2687360"/>
          </a:xfrm>
          <a:prstGeom prst="roundRect">
            <a:avLst>
              <a:gd name="adj" fmla="val 2792"/>
            </a:avLst>
          </a:prstGeom>
          <a:solidFill>
            <a:srgbClr val="DADBF1"/>
          </a:solidFill>
          <a:ln w="7620">
            <a:solidFill>
              <a:srgbClr val="C0C1D7"/>
            </a:solidFill>
            <a:prstDash val="solid"/>
          </a:ln>
        </p:spPr>
      </p:sp>
      <p:sp>
        <p:nvSpPr>
          <p:cNvPr id="5" name="Shape 3"/>
          <p:cNvSpPr/>
          <p:nvPr/>
        </p:nvSpPr>
        <p:spPr>
          <a:xfrm>
            <a:off x="980003" y="2653903"/>
            <a:ext cx="535781" cy="535781"/>
          </a:xfrm>
          <a:prstGeom prst="roundRect">
            <a:avLst>
              <a:gd name="adj" fmla="val 17064968"/>
            </a:avLst>
          </a:prstGeom>
          <a:solidFill>
            <a:srgbClr val="4950BC"/>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127284" y="2801183"/>
            <a:ext cx="241102" cy="241102"/>
          </a:xfrm>
          <a:prstGeom prst="rect">
            <a:avLst/>
          </a:prstGeom>
        </p:spPr>
      </p:pic>
      <p:sp>
        <p:nvSpPr>
          <p:cNvPr id="7" name="Text 4"/>
          <p:cNvSpPr/>
          <p:nvPr/>
        </p:nvSpPr>
        <p:spPr>
          <a:xfrm>
            <a:off x="980003" y="3368278"/>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What is AQI?</a:t>
            </a:r>
            <a:endParaRPr lang="en-US" sz="1750" dirty="0"/>
          </a:p>
        </p:txBody>
      </p:sp>
      <p:sp>
        <p:nvSpPr>
          <p:cNvPr id="8" name="Text 5"/>
          <p:cNvSpPr/>
          <p:nvPr/>
        </p:nvSpPr>
        <p:spPr>
          <a:xfrm>
            <a:off x="980003" y="3825835"/>
            <a:ext cx="3363873" cy="11430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A numerical scale used by government agencies to communicate how polluted the air currently is or how polluted it is forecast to become.</a:t>
            </a:r>
            <a:endParaRPr lang="en-US" sz="1400" dirty="0"/>
          </a:p>
        </p:txBody>
      </p:sp>
      <p:sp>
        <p:nvSpPr>
          <p:cNvPr id="9" name="Shape 6"/>
          <p:cNvSpPr/>
          <p:nvPr/>
        </p:nvSpPr>
        <p:spPr>
          <a:xfrm>
            <a:off x="4708684" y="2467689"/>
            <a:ext cx="3736419" cy="2687360"/>
          </a:xfrm>
          <a:prstGeom prst="roundRect">
            <a:avLst>
              <a:gd name="adj" fmla="val 2792"/>
            </a:avLst>
          </a:prstGeom>
          <a:solidFill>
            <a:srgbClr val="DADBF1"/>
          </a:solidFill>
          <a:ln w="7620">
            <a:solidFill>
              <a:srgbClr val="C0C1D7"/>
            </a:solidFill>
            <a:prstDash val="solid"/>
          </a:ln>
        </p:spPr>
      </p:sp>
      <p:sp>
        <p:nvSpPr>
          <p:cNvPr id="10" name="Shape 7"/>
          <p:cNvSpPr/>
          <p:nvPr/>
        </p:nvSpPr>
        <p:spPr>
          <a:xfrm>
            <a:off x="4894898" y="2653903"/>
            <a:ext cx="535781" cy="535781"/>
          </a:xfrm>
          <a:prstGeom prst="roundRect">
            <a:avLst>
              <a:gd name="adj" fmla="val 17064968"/>
            </a:avLst>
          </a:prstGeom>
          <a:solidFill>
            <a:srgbClr val="4950BC"/>
          </a:solidFill>
          <a:ln/>
        </p:spPr>
      </p:sp>
      <p:pic>
        <p:nvPicPr>
          <p:cNvPr id="11"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5042178" y="2801183"/>
            <a:ext cx="241102" cy="241102"/>
          </a:xfrm>
          <a:prstGeom prst="rect">
            <a:avLst/>
          </a:prstGeom>
        </p:spPr>
      </p:pic>
      <p:sp>
        <p:nvSpPr>
          <p:cNvPr id="12" name="Text 8"/>
          <p:cNvSpPr/>
          <p:nvPr/>
        </p:nvSpPr>
        <p:spPr>
          <a:xfrm>
            <a:off x="4894898" y="3368278"/>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Key Pollutants</a:t>
            </a:r>
            <a:endParaRPr lang="en-US" sz="1750" dirty="0"/>
          </a:p>
        </p:txBody>
      </p:sp>
      <p:sp>
        <p:nvSpPr>
          <p:cNvPr id="13" name="Text 9"/>
          <p:cNvSpPr/>
          <p:nvPr/>
        </p:nvSpPr>
        <p:spPr>
          <a:xfrm>
            <a:off x="4894898" y="3825835"/>
            <a:ext cx="3363992" cy="11430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Monitors critical components such as PM2.5, PM10, CO, SO₂, NO₂, O₃, NH₃, and Pb, each contributing to air pollution.</a:t>
            </a:r>
            <a:endParaRPr lang="en-US" sz="1400" dirty="0"/>
          </a:p>
        </p:txBody>
      </p:sp>
      <p:sp>
        <p:nvSpPr>
          <p:cNvPr id="14" name="Shape 10"/>
          <p:cNvSpPr/>
          <p:nvPr/>
        </p:nvSpPr>
        <p:spPr>
          <a:xfrm>
            <a:off x="793790" y="5333643"/>
            <a:ext cx="7651313" cy="2115860"/>
          </a:xfrm>
          <a:prstGeom prst="roundRect">
            <a:avLst>
              <a:gd name="adj" fmla="val 3546"/>
            </a:avLst>
          </a:prstGeom>
          <a:solidFill>
            <a:srgbClr val="DADBF1"/>
          </a:solidFill>
          <a:ln w="7620">
            <a:solidFill>
              <a:srgbClr val="C0C1D7"/>
            </a:solidFill>
            <a:prstDash val="solid"/>
          </a:ln>
        </p:spPr>
      </p:sp>
      <p:sp>
        <p:nvSpPr>
          <p:cNvPr id="15" name="Shape 11"/>
          <p:cNvSpPr/>
          <p:nvPr/>
        </p:nvSpPr>
        <p:spPr>
          <a:xfrm>
            <a:off x="980003" y="5519857"/>
            <a:ext cx="535781" cy="535781"/>
          </a:xfrm>
          <a:prstGeom prst="roundRect">
            <a:avLst>
              <a:gd name="adj" fmla="val 17064968"/>
            </a:avLst>
          </a:prstGeom>
          <a:solidFill>
            <a:srgbClr val="4950BC"/>
          </a:solidFill>
          <a:ln/>
        </p:spPr>
      </p:sp>
      <p:pic>
        <p:nvPicPr>
          <p:cNvPr id="16"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1127284" y="5667137"/>
            <a:ext cx="241102" cy="241102"/>
          </a:xfrm>
          <a:prstGeom prst="rect">
            <a:avLst/>
          </a:prstGeom>
        </p:spPr>
      </p:pic>
      <p:sp>
        <p:nvSpPr>
          <p:cNvPr id="17" name="Text 12"/>
          <p:cNvSpPr/>
          <p:nvPr/>
        </p:nvSpPr>
        <p:spPr>
          <a:xfrm>
            <a:off x="980003" y="6234232"/>
            <a:ext cx="2277904"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Health Impact Levels</a:t>
            </a:r>
            <a:endParaRPr lang="en-US" sz="1750" dirty="0"/>
          </a:p>
        </p:txBody>
      </p:sp>
      <p:sp>
        <p:nvSpPr>
          <p:cNvPr id="18" name="Text 13"/>
          <p:cNvSpPr/>
          <p:nvPr/>
        </p:nvSpPr>
        <p:spPr>
          <a:xfrm>
            <a:off x="980003" y="6691789"/>
            <a:ext cx="7278886" cy="5715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AQI levels range from 'Good' to 'Hazardous', each corresponding to different health implications for the population.</a:t>
            </a:r>
            <a:endParaRPr lang="en-US" sz="1400" dirty="0"/>
          </a:p>
        </p:txBody>
      </p:sp>
      <p:pic>
        <p:nvPicPr>
          <p:cNvPr id="20" name="Picture 19"/>
          <p:cNvPicPr>
            <a:picLocks noChangeAspect="1"/>
          </p:cNvPicPr>
          <p:nvPr/>
        </p:nvPicPr>
        <p:blipFill>
          <a:blip r:embed="rId7"/>
          <a:stretch>
            <a:fillRect/>
          </a:stretch>
        </p:blipFill>
        <p:spPr>
          <a:xfrm>
            <a:off x="12143373" y="7627754"/>
            <a:ext cx="2410161" cy="552527"/>
          </a:xfrm>
          <a:prstGeom prst="rect">
            <a:avLst/>
          </a:prstGeom>
        </p:spPr>
      </p:pic>
      <p:pic>
        <p:nvPicPr>
          <p:cNvPr id="22" name="Picture 21"/>
          <p:cNvPicPr>
            <a:picLocks noChangeAspect="1"/>
          </p:cNvPicPr>
          <p:nvPr/>
        </p:nvPicPr>
        <p:blipFill>
          <a:blip r:embed="rId8"/>
          <a:stretch>
            <a:fillRect/>
          </a:stretch>
        </p:blipFill>
        <p:spPr>
          <a:xfrm>
            <a:off x="9378981" y="2488258"/>
            <a:ext cx="4107425" cy="49612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1" y="616506"/>
            <a:ext cx="5322992" cy="558165"/>
          </a:xfrm>
          <a:prstGeom prst="rect">
            <a:avLst/>
          </a:prstGeom>
          <a:noFill/>
          <a:ln/>
        </p:spPr>
        <p:txBody>
          <a:bodyPr wrap="none" lIns="0" tIns="0" rIns="0" bIns="0" rtlCol="0" anchor="t"/>
          <a:lstStyle/>
          <a:p>
            <a:pPr marL="0" indent="0" algn="l">
              <a:lnSpc>
                <a:spcPts val="4350"/>
              </a:lnSpc>
              <a:buNone/>
            </a:pPr>
            <a:r>
              <a:rPr lang="en-US" sz="3500" b="1" dirty="0" smtClean="0">
                <a:solidFill>
                  <a:srgbClr val="000000"/>
                </a:solidFill>
                <a:latin typeface="Inter Bold" pitchFamily="34" charset="0"/>
                <a:ea typeface="Inter Bold" pitchFamily="34" charset="-122"/>
                <a:cs typeface="Inter Bold" pitchFamily="34" charset="-120"/>
              </a:rPr>
              <a:t>AQI </a:t>
            </a:r>
            <a:r>
              <a:rPr lang="en-US" sz="3500" b="1" dirty="0">
                <a:solidFill>
                  <a:srgbClr val="000000"/>
                </a:solidFill>
                <a:latin typeface="Inter Bold" pitchFamily="34" charset="0"/>
                <a:ea typeface="Inter Bold" pitchFamily="34" charset="-122"/>
                <a:cs typeface="Inter Bold" pitchFamily="34" charset="-120"/>
              </a:rPr>
              <a:t>Factor Measurement</a:t>
            </a:r>
            <a:endParaRPr lang="en-US" sz="3500" dirty="0"/>
          </a:p>
        </p:txBody>
      </p:sp>
      <p:sp>
        <p:nvSpPr>
          <p:cNvPr id="3" name="Text 1"/>
          <p:cNvSpPr/>
          <p:nvPr/>
        </p:nvSpPr>
        <p:spPr>
          <a:xfrm>
            <a:off x="793790" y="1531858"/>
            <a:ext cx="13042821" cy="5715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Accurate measurement of air pollutants is fundamental to understanding air quality. Various technologies and methodologies are employed to quantify these harmful substances in the atmosphere.</a:t>
            </a:r>
            <a:endParaRPr lang="en-US" sz="1400" dirty="0"/>
          </a:p>
        </p:txBody>
      </p:sp>
      <p:sp>
        <p:nvSpPr>
          <p:cNvPr id="4" name="Shape 2"/>
          <p:cNvSpPr/>
          <p:nvPr/>
        </p:nvSpPr>
        <p:spPr>
          <a:xfrm>
            <a:off x="793790" y="2304217"/>
            <a:ext cx="714494" cy="1071682"/>
          </a:xfrm>
          <a:prstGeom prst="roundRect">
            <a:avLst>
              <a:gd name="adj" fmla="val 360007"/>
            </a:avLst>
          </a:prstGeom>
          <a:solidFill>
            <a:srgbClr val="DADBF1"/>
          </a:solidFill>
          <a:ln w="7620">
            <a:solidFill>
              <a:srgbClr val="C0C1D7"/>
            </a:solidFill>
            <a:prstDash val="solid"/>
          </a:ln>
        </p:spPr>
      </p:sp>
      <p:sp>
        <p:nvSpPr>
          <p:cNvPr id="5" name="Text 3"/>
          <p:cNvSpPr/>
          <p:nvPr/>
        </p:nvSpPr>
        <p:spPr>
          <a:xfrm>
            <a:off x="1017032" y="2672596"/>
            <a:ext cx="267891" cy="334923"/>
          </a:xfrm>
          <a:prstGeom prst="rect">
            <a:avLst/>
          </a:prstGeom>
          <a:noFill/>
          <a:ln/>
        </p:spPr>
        <p:txBody>
          <a:bodyPr wrap="none" lIns="0" tIns="0" rIns="0" bIns="0" rtlCol="0" anchor="t"/>
          <a:lstStyle/>
          <a:p>
            <a:pPr marL="0" indent="0" algn="l">
              <a:lnSpc>
                <a:spcPts val="2100"/>
              </a:lnSpc>
              <a:buNone/>
            </a:pPr>
            <a:r>
              <a:rPr lang="en-US" sz="2100" b="1" dirty="0">
                <a:solidFill>
                  <a:srgbClr val="272525"/>
                </a:solidFill>
                <a:latin typeface="Inter Bold" pitchFamily="34" charset="0"/>
                <a:ea typeface="Inter Bold" pitchFamily="34" charset="-122"/>
                <a:cs typeface="Inter Bold" pitchFamily="34" charset="-120"/>
              </a:rPr>
              <a:t>1</a:t>
            </a:r>
            <a:endParaRPr lang="en-US" sz="2100" dirty="0"/>
          </a:p>
        </p:txBody>
      </p:sp>
      <p:sp>
        <p:nvSpPr>
          <p:cNvPr id="6" name="Text 4"/>
          <p:cNvSpPr/>
          <p:nvPr/>
        </p:nvSpPr>
        <p:spPr>
          <a:xfrm>
            <a:off x="1686878" y="2482810"/>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Measurement Units</a:t>
            </a:r>
            <a:endParaRPr lang="en-US" sz="1750" dirty="0"/>
          </a:p>
        </p:txBody>
      </p:sp>
      <p:sp>
        <p:nvSpPr>
          <p:cNvPr id="7" name="Text 5"/>
          <p:cNvSpPr/>
          <p:nvPr/>
        </p:nvSpPr>
        <p:spPr>
          <a:xfrm>
            <a:off x="1686878" y="2868930"/>
            <a:ext cx="12149733" cy="285750"/>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Pollutants are typically measured in micrograms per cubic meter (µg/m³) or parts per million (ppm), depending on the specific gas.</a:t>
            </a:r>
            <a:endParaRPr lang="en-US" sz="1400" dirty="0"/>
          </a:p>
        </p:txBody>
      </p:sp>
      <p:sp>
        <p:nvSpPr>
          <p:cNvPr id="8" name="Shape 6"/>
          <p:cNvSpPr/>
          <p:nvPr/>
        </p:nvSpPr>
        <p:spPr>
          <a:xfrm>
            <a:off x="793790" y="3554492"/>
            <a:ext cx="714494" cy="1071682"/>
          </a:xfrm>
          <a:prstGeom prst="roundRect">
            <a:avLst>
              <a:gd name="adj" fmla="val 360007"/>
            </a:avLst>
          </a:prstGeom>
          <a:solidFill>
            <a:srgbClr val="DADBF1"/>
          </a:solidFill>
          <a:ln w="7620">
            <a:solidFill>
              <a:srgbClr val="C0C1D7"/>
            </a:solidFill>
            <a:prstDash val="solid"/>
          </a:ln>
        </p:spPr>
      </p:sp>
      <p:sp>
        <p:nvSpPr>
          <p:cNvPr id="9" name="Text 7"/>
          <p:cNvSpPr/>
          <p:nvPr/>
        </p:nvSpPr>
        <p:spPr>
          <a:xfrm>
            <a:off x="1017032" y="3922871"/>
            <a:ext cx="267891" cy="334923"/>
          </a:xfrm>
          <a:prstGeom prst="rect">
            <a:avLst/>
          </a:prstGeom>
          <a:noFill/>
          <a:ln/>
        </p:spPr>
        <p:txBody>
          <a:bodyPr wrap="none" lIns="0" tIns="0" rIns="0" bIns="0" rtlCol="0" anchor="t"/>
          <a:lstStyle/>
          <a:p>
            <a:pPr marL="0" indent="0" algn="l">
              <a:lnSpc>
                <a:spcPts val="2100"/>
              </a:lnSpc>
              <a:buNone/>
            </a:pPr>
            <a:r>
              <a:rPr lang="en-US" sz="2100" b="1" dirty="0">
                <a:solidFill>
                  <a:srgbClr val="272525"/>
                </a:solidFill>
                <a:latin typeface="Inter Bold" pitchFamily="34" charset="0"/>
                <a:ea typeface="Inter Bold" pitchFamily="34" charset="-122"/>
                <a:cs typeface="Inter Bold" pitchFamily="34" charset="-120"/>
              </a:rPr>
              <a:t>2</a:t>
            </a:r>
            <a:endParaRPr lang="en-US" sz="2100" dirty="0"/>
          </a:p>
        </p:txBody>
      </p:sp>
      <p:sp>
        <p:nvSpPr>
          <p:cNvPr id="10" name="Text 8"/>
          <p:cNvSpPr/>
          <p:nvPr/>
        </p:nvSpPr>
        <p:spPr>
          <a:xfrm>
            <a:off x="1686878" y="3733086"/>
            <a:ext cx="3571875"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Particulate Matter (PM2.5/PM10)</a:t>
            </a:r>
            <a:endParaRPr lang="en-US" sz="1750" dirty="0"/>
          </a:p>
        </p:txBody>
      </p:sp>
      <p:sp>
        <p:nvSpPr>
          <p:cNvPr id="11" name="Text 9"/>
          <p:cNvSpPr/>
          <p:nvPr/>
        </p:nvSpPr>
        <p:spPr>
          <a:xfrm>
            <a:off x="1686878" y="4119205"/>
            <a:ext cx="12149733" cy="285750"/>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Measured using advanced dust sensors or laser scattering technologies that detect and quantify airborne particles.</a:t>
            </a:r>
            <a:endParaRPr lang="en-US" sz="1400" dirty="0"/>
          </a:p>
        </p:txBody>
      </p:sp>
      <p:sp>
        <p:nvSpPr>
          <p:cNvPr id="12" name="Shape 10"/>
          <p:cNvSpPr/>
          <p:nvPr/>
        </p:nvSpPr>
        <p:spPr>
          <a:xfrm>
            <a:off x="793790" y="4804767"/>
            <a:ext cx="714494" cy="1314807"/>
          </a:xfrm>
          <a:prstGeom prst="roundRect">
            <a:avLst>
              <a:gd name="adj" fmla="val 360007"/>
            </a:avLst>
          </a:prstGeom>
          <a:solidFill>
            <a:srgbClr val="DADBF1"/>
          </a:solidFill>
          <a:ln w="7620">
            <a:solidFill>
              <a:srgbClr val="C0C1D7"/>
            </a:solidFill>
            <a:prstDash val="solid"/>
          </a:ln>
        </p:spPr>
      </p:sp>
      <p:sp>
        <p:nvSpPr>
          <p:cNvPr id="13" name="Text 11"/>
          <p:cNvSpPr/>
          <p:nvPr/>
        </p:nvSpPr>
        <p:spPr>
          <a:xfrm>
            <a:off x="1017032" y="5294709"/>
            <a:ext cx="267891" cy="334923"/>
          </a:xfrm>
          <a:prstGeom prst="rect">
            <a:avLst/>
          </a:prstGeom>
          <a:noFill/>
          <a:ln/>
        </p:spPr>
        <p:txBody>
          <a:bodyPr wrap="none" lIns="0" tIns="0" rIns="0" bIns="0" rtlCol="0" anchor="t"/>
          <a:lstStyle/>
          <a:p>
            <a:pPr marL="0" indent="0" algn="l">
              <a:lnSpc>
                <a:spcPts val="2100"/>
              </a:lnSpc>
              <a:buNone/>
            </a:pPr>
            <a:r>
              <a:rPr lang="en-US" sz="2100" b="1" dirty="0">
                <a:solidFill>
                  <a:srgbClr val="272525"/>
                </a:solidFill>
                <a:latin typeface="Inter Bold" pitchFamily="34" charset="0"/>
                <a:ea typeface="Inter Bold" pitchFamily="34" charset="-122"/>
                <a:cs typeface="Inter Bold" pitchFamily="34" charset="-120"/>
              </a:rPr>
              <a:t>3</a:t>
            </a:r>
            <a:endParaRPr lang="en-US" sz="2100" dirty="0"/>
          </a:p>
        </p:txBody>
      </p:sp>
      <p:sp>
        <p:nvSpPr>
          <p:cNvPr id="14" name="Text 12"/>
          <p:cNvSpPr/>
          <p:nvPr/>
        </p:nvSpPr>
        <p:spPr>
          <a:xfrm>
            <a:off x="1686878" y="4983361"/>
            <a:ext cx="3743206"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Gaseous Pollutants (CO, NO₂, SO₂)</a:t>
            </a:r>
            <a:endParaRPr lang="en-US" sz="1750" dirty="0"/>
          </a:p>
        </p:txBody>
      </p:sp>
      <p:sp>
        <p:nvSpPr>
          <p:cNvPr id="15" name="Text 13"/>
          <p:cNvSpPr/>
          <p:nvPr/>
        </p:nvSpPr>
        <p:spPr>
          <a:xfrm>
            <a:off x="1686878" y="5369481"/>
            <a:ext cx="12149733" cy="5715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Specific gas analyzers and electrochemical sensors are used to precisely monitor concentrations of carbon monoxide, nitrogen dioxide, and sulfur dioxide.</a:t>
            </a:r>
            <a:endParaRPr lang="en-US" sz="1400" dirty="0"/>
          </a:p>
        </p:txBody>
      </p:sp>
      <p:sp>
        <p:nvSpPr>
          <p:cNvPr id="16" name="Shape 14"/>
          <p:cNvSpPr/>
          <p:nvPr/>
        </p:nvSpPr>
        <p:spPr>
          <a:xfrm>
            <a:off x="793790" y="6298168"/>
            <a:ext cx="714494" cy="1314807"/>
          </a:xfrm>
          <a:prstGeom prst="roundRect">
            <a:avLst>
              <a:gd name="adj" fmla="val 360007"/>
            </a:avLst>
          </a:prstGeom>
          <a:solidFill>
            <a:srgbClr val="DADBF1"/>
          </a:solidFill>
          <a:ln w="7620">
            <a:solidFill>
              <a:srgbClr val="C0C1D7"/>
            </a:solidFill>
            <a:prstDash val="solid"/>
          </a:ln>
        </p:spPr>
      </p:sp>
      <p:sp>
        <p:nvSpPr>
          <p:cNvPr id="17" name="Text 15"/>
          <p:cNvSpPr/>
          <p:nvPr/>
        </p:nvSpPr>
        <p:spPr>
          <a:xfrm>
            <a:off x="1017032" y="6788110"/>
            <a:ext cx="267891" cy="334923"/>
          </a:xfrm>
          <a:prstGeom prst="rect">
            <a:avLst/>
          </a:prstGeom>
          <a:noFill/>
          <a:ln/>
        </p:spPr>
        <p:txBody>
          <a:bodyPr wrap="none" lIns="0" tIns="0" rIns="0" bIns="0" rtlCol="0" anchor="t"/>
          <a:lstStyle/>
          <a:p>
            <a:pPr marL="0" indent="0" algn="l">
              <a:lnSpc>
                <a:spcPts val="2100"/>
              </a:lnSpc>
              <a:buNone/>
            </a:pPr>
            <a:r>
              <a:rPr lang="en-US" sz="2100" b="1" dirty="0">
                <a:solidFill>
                  <a:srgbClr val="272525"/>
                </a:solidFill>
                <a:latin typeface="Inter Bold" pitchFamily="34" charset="0"/>
                <a:ea typeface="Inter Bold" pitchFamily="34" charset="-122"/>
                <a:cs typeface="Inter Bold" pitchFamily="34" charset="-120"/>
              </a:rPr>
              <a:t>4</a:t>
            </a:r>
            <a:endParaRPr lang="en-US" sz="2100" dirty="0"/>
          </a:p>
        </p:txBody>
      </p:sp>
      <p:sp>
        <p:nvSpPr>
          <p:cNvPr id="18" name="Text 16"/>
          <p:cNvSpPr/>
          <p:nvPr/>
        </p:nvSpPr>
        <p:spPr>
          <a:xfrm>
            <a:off x="1686878" y="6476762"/>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Data Collection</a:t>
            </a:r>
            <a:endParaRPr lang="en-US" sz="1750" dirty="0"/>
          </a:p>
        </p:txBody>
      </p:sp>
      <p:sp>
        <p:nvSpPr>
          <p:cNvPr id="19" name="Text 17"/>
          <p:cNvSpPr/>
          <p:nvPr/>
        </p:nvSpPr>
        <p:spPr>
          <a:xfrm>
            <a:off x="1686878" y="6862882"/>
            <a:ext cx="12149733" cy="5715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Data is systematically collected from sources like the Central Pollution Control Board (CPCB) and through a network of Internet of Things (IoT) sensors deployed across various locations.</a:t>
            </a:r>
            <a:endParaRPr lang="en-US" sz="1400" dirty="0"/>
          </a:p>
        </p:txBody>
      </p:sp>
      <p:pic>
        <p:nvPicPr>
          <p:cNvPr id="20" name="Picture 19"/>
          <p:cNvPicPr>
            <a:picLocks noChangeAspect="1"/>
          </p:cNvPicPr>
          <p:nvPr/>
        </p:nvPicPr>
        <p:blipFill>
          <a:blip r:embed="rId3"/>
          <a:stretch>
            <a:fillRect/>
          </a:stretch>
        </p:blipFill>
        <p:spPr>
          <a:xfrm>
            <a:off x="12164555" y="7619902"/>
            <a:ext cx="2410161" cy="5525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280191" y="690205"/>
            <a:ext cx="6181974" cy="653686"/>
          </a:xfrm>
          <a:prstGeom prst="rect">
            <a:avLst/>
          </a:prstGeom>
          <a:noFill/>
          <a:ln/>
        </p:spPr>
        <p:txBody>
          <a:bodyPr wrap="square" lIns="0" tIns="0" rIns="0" bIns="0" rtlCol="0" anchor="t"/>
          <a:lstStyle/>
          <a:p>
            <a:pPr marL="0" indent="0" algn="l">
              <a:lnSpc>
                <a:spcPts val="4350"/>
              </a:lnSpc>
              <a:buNone/>
            </a:pPr>
            <a:r>
              <a:rPr lang="en-US" sz="3500" b="1" dirty="0" smtClean="0">
                <a:solidFill>
                  <a:srgbClr val="000000"/>
                </a:solidFill>
                <a:latin typeface="Inter Bold" pitchFamily="34" charset="0"/>
                <a:ea typeface="Inter Bold" pitchFamily="34" charset="-122"/>
                <a:cs typeface="Inter Bold" pitchFamily="34" charset="-120"/>
              </a:rPr>
              <a:t>AQI </a:t>
            </a:r>
            <a:r>
              <a:rPr lang="en-US" sz="3500" b="1" dirty="0">
                <a:solidFill>
                  <a:srgbClr val="000000"/>
                </a:solidFill>
                <a:latin typeface="Inter Bold" pitchFamily="34" charset="0"/>
                <a:ea typeface="Inter Bold" pitchFamily="34" charset="-122"/>
                <a:cs typeface="Inter Bold" pitchFamily="34" charset="-120"/>
              </a:rPr>
              <a:t>Agencies &amp; Applications</a:t>
            </a:r>
            <a:endParaRPr lang="en-US" sz="3500" dirty="0"/>
          </a:p>
        </p:txBody>
      </p:sp>
      <p:sp>
        <p:nvSpPr>
          <p:cNvPr id="4" name="Text 1"/>
          <p:cNvSpPr/>
          <p:nvPr/>
        </p:nvSpPr>
        <p:spPr>
          <a:xfrm>
            <a:off x="6280190" y="2074426"/>
            <a:ext cx="7556421" cy="85725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Numerous agencies and mobile applications play a vital role in monitoring, reporting, and disseminating real-time air quality information to the public, fostering greater environmental awareness.</a:t>
            </a:r>
            <a:endParaRPr lang="en-US" sz="1400" dirty="0"/>
          </a:p>
        </p:txBody>
      </p:sp>
      <p:sp>
        <p:nvSpPr>
          <p:cNvPr id="5" name="Text 2"/>
          <p:cNvSpPr/>
          <p:nvPr/>
        </p:nvSpPr>
        <p:spPr>
          <a:xfrm>
            <a:off x="6280190" y="3311128"/>
            <a:ext cx="3286244" cy="334804"/>
          </a:xfrm>
          <a:prstGeom prst="rect">
            <a:avLst/>
          </a:prstGeom>
          <a:noFill/>
          <a:ln/>
        </p:spPr>
        <p:txBody>
          <a:bodyPr wrap="none" lIns="0" tIns="0" rIns="0" bIns="0" rtlCol="0" anchor="t"/>
          <a:lstStyle/>
          <a:p>
            <a:pPr marL="0" indent="0" algn="l">
              <a:lnSpc>
                <a:spcPts val="2600"/>
              </a:lnSpc>
              <a:buNone/>
            </a:pPr>
            <a:r>
              <a:rPr lang="en-US" sz="2100" b="1" dirty="0">
                <a:solidFill>
                  <a:srgbClr val="000000"/>
                </a:solidFill>
                <a:latin typeface="Inter Bold" pitchFamily="34" charset="0"/>
                <a:ea typeface="Inter Bold" pitchFamily="34" charset="-122"/>
                <a:cs typeface="Inter Bold" pitchFamily="34" charset="-120"/>
              </a:rPr>
              <a:t>Key Monitoring Agencies</a:t>
            </a:r>
            <a:endParaRPr lang="en-US" sz="2100" dirty="0"/>
          </a:p>
        </p:txBody>
      </p:sp>
      <p:sp>
        <p:nvSpPr>
          <p:cNvPr id="6" name="Text 3"/>
          <p:cNvSpPr/>
          <p:nvPr/>
        </p:nvSpPr>
        <p:spPr>
          <a:xfrm>
            <a:off x="6280190" y="3824526"/>
            <a:ext cx="3560326" cy="285750"/>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Central Pollution Control Board (CPCB)</a:t>
            </a:r>
            <a:endParaRPr lang="en-US" sz="1400" dirty="0"/>
          </a:p>
        </p:txBody>
      </p:sp>
      <p:sp>
        <p:nvSpPr>
          <p:cNvPr id="7" name="Text 4"/>
          <p:cNvSpPr/>
          <p:nvPr/>
        </p:nvSpPr>
        <p:spPr>
          <a:xfrm>
            <a:off x="6280190" y="4172783"/>
            <a:ext cx="3560326" cy="857250"/>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System of Air Quality and Weather Forecasting and Research (SAFAR-India)</a:t>
            </a:r>
            <a:endParaRPr lang="en-US" sz="1400" dirty="0"/>
          </a:p>
        </p:txBody>
      </p:sp>
      <p:sp>
        <p:nvSpPr>
          <p:cNvPr id="8" name="Text 5"/>
          <p:cNvSpPr/>
          <p:nvPr/>
        </p:nvSpPr>
        <p:spPr>
          <a:xfrm>
            <a:off x="6280190" y="5092541"/>
            <a:ext cx="3560326" cy="285750"/>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AQI India</a:t>
            </a:r>
            <a:endParaRPr lang="en-US" sz="1400" dirty="0"/>
          </a:p>
        </p:txBody>
      </p:sp>
      <p:sp>
        <p:nvSpPr>
          <p:cNvPr id="9" name="Text 6"/>
          <p:cNvSpPr/>
          <p:nvPr/>
        </p:nvSpPr>
        <p:spPr>
          <a:xfrm>
            <a:off x="6280190" y="5440799"/>
            <a:ext cx="3560326" cy="285750"/>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BreezoMeter</a:t>
            </a:r>
            <a:endParaRPr lang="en-US" sz="1400" dirty="0"/>
          </a:p>
        </p:txBody>
      </p:sp>
      <p:sp>
        <p:nvSpPr>
          <p:cNvPr id="10" name="Text 7"/>
          <p:cNvSpPr/>
          <p:nvPr/>
        </p:nvSpPr>
        <p:spPr>
          <a:xfrm>
            <a:off x="6280190" y="5789057"/>
            <a:ext cx="3560326" cy="285750"/>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IQAir</a:t>
            </a:r>
            <a:endParaRPr lang="en-US" sz="1400" dirty="0"/>
          </a:p>
        </p:txBody>
      </p:sp>
      <p:sp>
        <p:nvSpPr>
          <p:cNvPr id="11" name="Text 8"/>
          <p:cNvSpPr/>
          <p:nvPr/>
        </p:nvSpPr>
        <p:spPr>
          <a:xfrm>
            <a:off x="6280190" y="6235541"/>
            <a:ext cx="3560326" cy="11430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These organizations gather and process vast amounts of data from monitoring stations to provide comprehensive air quality reports and forecasts.</a:t>
            </a:r>
            <a:endParaRPr lang="en-US" sz="1400" dirty="0"/>
          </a:p>
        </p:txBody>
      </p:sp>
      <p:sp>
        <p:nvSpPr>
          <p:cNvPr id="12" name="Text 9"/>
          <p:cNvSpPr/>
          <p:nvPr/>
        </p:nvSpPr>
        <p:spPr>
          <a:xfrm>
            <a:off x="10283904" y="3311128"/>
            <a:ext cx="3258026" cy="334804"/>
          </a:xfrm>
          <a:prstGeom prst="rect">
            <a:avLst/>
          </a:prstGeom>
          <a:noFill/>
          <a:ln/>
        </p:spPr>
        <p:txBody>
          <a:bodyPr wrap="none" lIns="0" tIns="0" rIns="0" bIns="0" rtlCol="0" anchor="t"/>
          <a:lstStyle/>
          <a:p>
            <a:pPr marL="0" indent="0" algn="l">
              <a:lnSpc>
                <a:spcPts val="2600"/>
              </a:lnSpc>
              <a:buNone/>
            </a:pPr>
            <a:r>
              <a:rPr lang="en-US" sz="2100" b="1" dirty="0">
                <a:solidFill>
                  <a:srgbClr val="000000"/>
                </a:solidFill>
                <a:latin typeface="Inter Bold" pitchFamily="34" charset="0"/>
                <a:ea typeface="Inter Bold" pitchFamily="34" charset="-122"/>
                <a:cs typeface="Inter Bold" pitchFamily="34" charset="-120"/>
              </a:rPr>
              <a:t>Popular AQI Applications</a:t>
            </a:r>
            <a:endParaRPr lang="en-US" sz="2100" dirty="0"/>
          </a:p>
        </p:txBody>
      </p:sp>
      <p:sp>
        <p:nvSpPr>
          <p:cNvPr id="13" name="Text 10"/>
          <p:cNvSpPr/>
          <p:nvPr/>
        </p:nvSpPr>
        <p:spPr>
          <a:xfrm>
            <a:off x="10283904" y="3824526"/>
            <a:ext cx="3560326" cy="285750"/>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AirVisual</a:t>
            </a:r>
            <a:endParaRPr lang="en-US" sz="1400" dirty="0"/>
          </a:p>
        </p:txBody>
      </p:sp>
      <p:sp>
        <p:nvSpPr>
          <p:cNvPr id="14" name="Text 11"/>
          <p:cNvSpPr/>
          <p:nvPr/>
        </p:nvSpPr>
        <p:spPr>
          <a:xfrm>
            <a:off x="10283904" y="4172783"/>
            <a:ext cx="3560326" cy="285750"/>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AQI India</a:t>
            </a:r>
            <a:endParaRPr lang="en-US" sz="1400" dirty="0"/>
          </a:p>
        </p:txBody>
      </p:sp>
      <p:sp>
        <p:nvSpPr>
          <p:cNvPr id="15" name="Text 12"/>
          <p:cNvSpPr/>
          <p:nvPr/>
        </p:nvSpPr>
        <p:spPr>
          <a:xfrm>
            <a:off x="10283904" y="4521041"/>
            <a:ext cx="3560326" cy="285750"/>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BreezoMeter</a:t>
            </a:r>
            <a:endParaRPr lang="en-US" sz="1400" dirty="0"/>
          </a:p>
        </p:txBody>
      </p:sp>
      <p:sp>
        <p:nvSpPr>
          <p:cNvPr id="16" name="Text 13"/>
          <p:cNvSpPr/>
          <p:nvPr/>
        </p:nvSpPr>
        <p:spPr>
          <a:xfrm>
            <a:off x="10283904" y="4967526"/>
            <a:ext cx="3560326" cy="142875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These applications utilize live data feeds from monitoring stations to offer personalized, real-time air quality updates directly to users' mobile devices, enabling informed decisions for daily activities.</a:t>
            </a:r>
            <a:endParaRPr lang="en-US" sz="1400" dirty="0"/>
          </a:p>
        </p:txBody>
      </p:sp>
      <p:pic>
        <p:nvPicPr>
          <p:cNvPr id="17" name="Picture 16"/>
          <p:cNvPicPr>
            <a:picLocks noChangeAspect="1"/>
          </p:cNvPicPr>
          <p:nvPr/>
        </p:nvPicPr>
        <p:blipFill>
          <a:blip r:embed="rId3"/>
          <a:stretch>
            <a:fillRect/>
          </a:stretch>
        </p:blipFill>
        <p:spPr>
          <a:xfrm>
            <a:off x="12122992" y="7600045"/>
            <a:ext cx="2410161" cy="552527"/>
          </a:xfrm>
          <a:prstGeom prst="rect">
            <a:avLst/>
          </a:prstGeom>
        </p:spPr>
      </p:pic>
      <p:pic>
        <p:nvPicPr>
          <p:cNvPr id="19" name="Picture 18"/>
          <p:cNvPicPr>
            <a:picLocks noChangeAspect="1"/>
          </p:cNvPicPr>
          <p:nvPr/>
        </p:nvPicPr>
        <p:blipFill>
          <a:blip r:embed="rId4"/>
          <a:stretch>
            <a:fillRect/>
          </a:stretch>
        </p:blipFill>
        <p:spPr>
          <a:xfrm>
            <a:off x="3689316" y="3865735"/>
            <a:ext cx="2170710" cy="1109551"/>
          </a:xfrm>
          <a:prstGeom prst="rect">
            <a:avLst/>
          </a:prstGeom>
        </p:spPr>
      </p:pic>
      <p:pic>
        <p:nvPicPr>
          <p:cNvPr id="20" name="Picture 19"/>
          <p:cNvPicPr>
            <a:picLocks noChangeAspect="1"/>
          </p:cNvPicPr>
          <p:nvPr/>
        </p:nvPicPr>
        <p:blipFill>
          <a:blip r:embed="rId5"/>
          <a:stretch>
            <a:fillRect/>
          </a:stretch>
        </p:blipFill>
        <p:spPr>
          <a:xfrm>
            <a:off x="183055" y="2140544"/>
            <a:ext cx="4190496" cy="1350115"/>
          </a:xfrm>
          <a:prstGeom prst="rect">
            <a:avLst/>
          </a:prstGeom>
        </p:spPr>
      </p:pic>
      <p:pic>
        <p:nvPicPr>
          <p:cNvPr id="21" name="Picture 20"/>
          <p:cNvPicPr>
            <a:picLocks noChangeAspect="1"/>
          </p:cNvPicPr>
          <p:nvPr/>
        </p:nvPicPr>
        <p:blipFill>
          <a:blip r:embed="rId6"/>
          <a:stretch>
            <a:fillRect/>
          </a:stretch>
        </p:blipFill>
        <p:spPr>
          <a:xfrm>
            <a:off x="207738" y="820848"/>
            <a:ext cx="5712213" cy="944620"/>
          </a:xfrm>
          <a:prstGeom prst="rect">
            <a:avLst/>
          </a:prstGeom>
        </p:spPr>
      </p:pic>
      <p:pic>
        <p:nvPicPr>
          <p:cNvPr id="22" name="Picture 21"/>
          <p:cNvPicPr>
            <a:picLocks noChangeAspect="1"/>
          </p:cNvPicPr>
          <p:nvPr/>
        </p:nvPicPr>
        <p:blipFill>
          <a:blip r:embed="rId7"/>
          <a:stretch>
            <a:fillRect/>
          </a:stretch>
        </p:blipFill>
        <p:spPr>
          <a:xfrm>
            <a:off x="421584" y="6158517"/>
            <a:ext cx="5284520" cy="1030507"/>
          </a:xfrm>
          <a:prstGeom prst="rect">
            <a:avLst/>
          </a:prstGeom>
        </p:spPr>
      </p:pic>
      <p:pic>
        <p:nvPicPr>
          <p:cNvPr id="23" name="Picture 22"/>
          <p:cNvPicPr>
            <a:picLocks noChangeAspect="1"/>
          </p:cNvPicPr>
          <p:nvPr/>
        </p:nvPicPr>
        <p:blipFill>
          <a:blip r:embed="rId8"/>
          <a:stretch>
            <a:fillRect/>
          </a:stretch>
        </p:blipFill>
        <p:spPr>
          <a:xfrm>
            <a:off x="330030" y="4263324"/>
            <a:ext cx="2939122" cy="152430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2150701" y="7545455"/>
            <a:ext cx="2410161" cy="552527"/>
          </a:xfrm>
          <a:prstGeom prst="rect">
            <a:avLst/>
          </a:prstGeom>
        </p:spPr>
      </p:pic>
      <p:pic>
        <p:nvPicPr>
          <p:cNvPr id="2" name="Image 0" descr="preencoded.png"/>
          <p:cNvPicPr>
            <a:picLocks noChangeAspect="1"/>
          </p:cNvPicPr>
          <p:nvPr/>
        </p:nvPicPr>
        <p:blipFill>
          <a:blip r:embed="rId4"/>
          <a:stretch>
            <a:fillRect/>
          </a:stretch>
        </p:blipFill>
        <p:spPr>
          <a:xfrm>
            <a:off x="9144000" y="0"/>
            <a:ext cx="5486400" cy="8229600"/>
          </a:xfrm>
          <a:prstGeom prst="rect">
            <a:avLst/>
          </a:prstGeom>
        </p:spPr>
      </p:pic>
      <p:sp>
        <p:nvSpPr>
          <p:cNvPr id="3" name="Text 0"/>
          <p:cNvSpPr/>
          <p:nvPr/>
        </p:nvSpPr>
        <p:spPr>
          <a:xfrm>
            <a:off x="793790" y="830461"/>
            <a:ext cx="7556421" cy="643295"/>
          </a:xfrm>
          <a:prstGeom prst="rect">
            <a:avLst/>
          </a:prstGeom>
          <a:noFill/>
          <a:ln/>
        </p:spPr>
        <p:txBody>
          <a:bodyPr wrap="square" lIns="0" tIns="0" rIns="0" bIns="0" rtlCol="0" anchor="t"/>
          <a:lstStyle/>
          <a:p>
            <a:pPr marL="0" indent="0" algn="l">
              <a:lnSpc>
                <a:spcPts val="4150"/>
              </a:lnSpc>
              <a:buNone/>
            </a:pPr>
            <a:r>
              <a:rPr lang="en-US" sz="3300" b="1" dirty="0" smtClean="0">
                <a:solidFill>
                  <a:srgbClr val="000000"/>
                </a:solidFill>
                <a:latin typeface="Inter Bold" pitchFamily="34" charset="0"/>
                <a:ea typeface="Inter Bold" pitchFamily="34" charset="-122"/>
                <a:cs typeface="Inter Bold" pitchFamily="34" charset="-120"/>
              </a:rPr>
              <a:t>Causes </a:t>
            </a:r>
            <a:r>
              <a:rPr lang="en-US" sz="3300" b="1" dirty="0">
                <a:solidFill>
                  <a:srgbClr val="000000"/>
                </a:solidFill>
                <a:latin typeface="Inter Bold" pitchFamily="34" charset="0"/>
                <a:ea typeface="Inter Bold" pitchFamily="34" charset="-122"/>
                <a:cs typeface="Inter Bold" pitchFamily="34" charset="-120"/>
              </a:rPr>
              <a:t>&amp; Impacts of Air Pollution</a:t>
            </a:r>
            <a:endParaRPr lang="en-US" sz="3300" dirty="0"/>
          </a:p>
        </p:txBody>
      </p:sp>
      <p:sp>
        <p:nvSpPr>
          <p:cNvPr id="4" name="Text 1"/>
          <p:cNvSpPr/>
          <p:nvPr/>
        </p:nvSpPr>
        <p:spPr>
          <a:xfrm>
            <a:off x="793790" y="2137648"/>
            <a:ext cx="7556421" cy="539829"/>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Air pollution stems from diverse sources, leading to severe consequences for human health and the delicate balance of our planet's ecosystems.</a:t>
            </a:r>
            <a:endParaRPr lang="en-US" sz="1300" dirty="0"/>
          </a:p>
        </p:txBody>
      </p:sp>
      <p:sp>
        <p:nvSpPr>
          <p:cNvPr id="5" name="Shape 2"/>
          <p:cNvSpPr/>
          <p:nvPr/>
        </p:nvSpPr>
        <p:spPr>
          <a:xfrm>
            <a:off x="4560570" y="2867263"/>
            <a:ext cx="22860" cy="4531876"/>
          </a:xfrm>
          <a:prstGeom prst="roundRect">
            <a:avLst>
              <a:gd name="adj" fmla="val 309954"/>
            </a:avLst>
          </a:prstGeom>
          <a:solidFill>
            <a:srgbClr val="C0C1D7"/>
          </a:solidFill>
          <a:ln/>
        </p:spPr>
      </p:sp>
      <p:sp>
        <p:nvSpPr>
          <p:cNvPr id="6" name="Shape 3"/>
          <p:cNvSpPr/>
          <p:nvPr/>
        </p:nvSpPr>
        <p:spPr>
          <a:xfrm>
            <a:off x="3899059" y="3045619"/>
            <a:ext cx="506016" cy="22860"/>
          </a:xfrm>
          <a:prstGeom prst="roundRect">
            <a:avLst>
              <a:gd name="adj" fmla="val 309954"/>
            </a:avLst>
          </a:prstGeom>
          <a:solidFill>
            <a:srgbClr val="C0C1D7"/>
          </a:solidFill>
          <a:ln/>
        </p:spPr>
      </p:sp>
      <p:sp>
        <p:nvSpPr>
          <p:cNvPr id="7" name="Shape 4"/>
          <p:cNvSpPr/>
          <p:nvPr/>
        </p:nvSpPr>
        <p:spPr>
          <a:xfrm>
            <a:off x="4382214" y="2867263"/>
            <a:ext cx="379571" cy="379571"/>
          </a:xfrm>
          <a:prstGeom prst="roundRect">
            <a:avLst>
              <a:gd name="adj" fmla="val 18667"/>
            </a:avLst>
          </a:prstGeom>
          <a:solidFill>
            <a:srgbClr val="DADBF1"/>
          </a:solidFill>
          <a:ln w="7620">
            <a:solidFill>
              <a:srgbClr val="C0C1D7"/>
            </a:solidFill>
            <a:prstDash val="solid"/>
          </a:ln>
        </p:spPr>
      </p:sp>
      <p:sp>
        <p:nvSpPr>
          <p:cNvPr id="8" name="Text 5"/>
          <p:cNvSpPr/>
          <p:nvPr/>
        </p:nvSpPr>
        <p:spPr>
          <a:xfrm>
            <a:off x="4445496" y="2898934"/>
            <a:ext cx="253008" cy="316230"/>
          </a:xfrm>
          <a:prstGeom prst="rect">
            <a:avLst/>
          </a:prstGeom>
          <a:noFill/>
          <a:ln/>
        </p:spPr>
        <p:txBody>
          <a:bodyPr wrap="none" lIns="0" tIns="0" rIns="0" bIns="0" rtlCol="0" anchor="t"/>
          <a:lstStyle/>
          <a:p>
            <a:pPr marL="0" indent="0" algn="ctr">
              <a:lnSpc>
                <a:spcPts val="1950"/>
              </a:lnSpc>
              <a:buNone/>
            </a:pPr>
            <a:r>
              <a:rPr lang="en-US" sz="1950" b="1" dirty="0">
                <a:solidFill>
                  <a:srgbClr val="272525"/>
                </a:solidFill>
                <a:latin typeface="Inter Bold" pitchFamily="34" charset="0"/>
                <a:ea typeface="Inter Bold" pitchFamily="34" charset="-122"/>
                <a:cs typeface="Inter Bold" pitchFamily="34" charset="-120"/>
              </a:rPr>
              <a:t>1</a:t>
            </a:r>
            <a:endParaRPr lang="en-US" sz="1950" dirty="0"/>
          </a:p>
        </p:txBody>
      </p:sp>
      <p:sp>
        <p:nvSpPr>
          <p:cNvPr id="9" name="Text 6"/>
          <p:cNvSpPr/>
          <p:nvPr/>
        </p:nvSpPr>
        <p:spPr>
          <a:xfrm>
            <a:off x="1619845" y="2925247"/>
            <a:ext cx="2108716" cy="263485"/>
          </a:xfrm>
          <a:prstGeom prst="rect">
            <a:avLst/>
          </a:prstGeom>
          <a:noFill/>
          <a:ln/>
        </p:spPr>
        <p:txBody>
          <a:bodyPr wrap="none" lIns="0" tIns="0" rIns="0" bIns="0" rtlCol="0" anchor="t"/>
          <a:lstStyle/>
          <a:p>
            <a:pPr marL="0" indent="0" algn="r">
              <a:lnSpc>
                <a:spcPts val="2050"/>
              </a:lnSpc>
              <a:buNone/>
            </a:pPr>
            <a:r>
              <a:rPr lang="en-US" sz="1650" b="1" dirty="0">
                <a:solidFill>
                  <a:srgbClr val="272525"/>
                </a:solidFill>
                <a:latin typeface="Inter Bold" pitchFamily="34" charset="0"/>
                <a:ea typeface="Inter Bold" pitchFamily="34" charset="-122"/>
                <a:cs typeface="Inter Bold" pitchFamily="34" charset="-120"/>
              </a:rPr>
              <a:t>Major Contributors</a:t>
            </a:r>
            <a:endParaRPr lang="en-US" sz="1650" dirty="0"/>
          </a:p>
        </p:txBody>
      </p:sp>
      <p:sp>
        <p:nvSpPr>
          <p:cNvPr id="10" name="Text 7"/>
          <p:cNvSpPr/>
          <p:nvPr/>
        </p:nvSpPr>
        <p:spPr>
          <a:xfrm>
            <a:off x="793790" y="3289935"/>
            <a:ext cx="2934772" cy="1349573"/>
          </a:xfrm>
          <a:prstGeom prst="rect">
            <a:avLst/>
          </a:prstGeom>
          <a:noFill/>
          <a:ln/>
        </p:spPr>
        <p:txBody>
          <a:bodyPr wrap="square" lIns="0" tIns="0" rIns="0" bIns="0" rtlCol="0" anchor="t"/>
          <a:lstStyle/>
          <a:p>
            <a:pPr marL="0" indent="0" algn="r">
              <a:lnSpc>
                <a:spcPts val="2100"/>
              </a:lnSpc>
              <a:buNone/>
            </a:pPr>
            <a:r>
              <a:rPr lang="en-US" sz="1300" dirty="0">
                <a:solidFill>
                  <a:srgbClr val="272525"/>
                </a:solidFill>
                <a:latin typeface="Inter" pitchFamily="34" charset="0"/>
                <a:ea typeface="Inter" pitchFamily="34" charset="-122"/>
                <a:cs typeface="Inter" pitchFamily="34" charset="-120"/>
              </a:rPr>
              <a:t>Industrial emissions, stubble burning, vehicular exhaust, construction dust, biomass burning, and diesel generators are primary sources.</a:t>
            </a:r>
            <a:endParaRPr lang="en-US" sz="1300" dirty="0"/>
          </a:p>
        </p:txBody>
      </p:sp>
      <p:sp>
        <p:nvSpPr>
          <p:cNvPr id="11" name="Shape 8"/>
          <p:cNvSpPr/>
          <p:nvPr/>
        </p:nvSpPr>
        <p:spPr>
          <a:xfrm>
            <a:off x="4738926" y="4057650"/>
            <a:ext cx="506016" cy="22860"/>
          </a:xfrm>
          <a:prstGeom prst="roundRect">
            <a:avLst>
              <a:gd name="adj" fmla="val 309954"/>
            </a:avLst>
          </a:prstGeom>
          <a:solidFill>
            <a:srgbClr val="C0C1D7"/>
          </a:solidFill>
          <a:ln/>
        </p:spPr>
      </p:sp>
      <p:sp>
        <p:nvSpPr>
          <p:cNvPr id="12" name="Shape 9"/>
          <p:cNvSpPr/>
          <p:nvPr/>
        </p:nvSpPr>
        <p:spPr>
          <a:xfrm>
            <a:off x="4382214" y="3879294"/>
            <a:ext cx="379571" cy="379571"/>
          </a:xfrm>
          <a:prstGeom prst="roundRect">
            <a:avLst>
              <a:gd name="adj" fmla="val 18667"/>
            </a:avLst>
          </a:prstGeom>
          <a:solidFill>
            <a:srgbClr val="DADBF1"/>
          </a:solidFill>
          <a:ln w="7620">
            <a:solidFill>
              <a:srgbClr val="C0C1D7"/>
            </a:solidFill>
            <a:prstDash val="solid"/>
          </a:ln>
        </p:spPr>
      </p:sp>
      <p:sp>
        <p:nvSpPr>
          <p:cNvPr id="13" name="Text 10"/>
          <p:cNvSpPr/>
          <p:nvPr/>
        </p:nvSpPr>
        <p:spPr>
          <a:xfrm>
            <a:off x="4445496" y="3910965"/>
            <a:ext cx="253008" cy="316230"/>
          </a:xfrm>
          <a:prstGeom prst="rect">
            <a:avLst/>
          </a:prstGeom>
          <a:noFill/>
          <a:ln/>
        </p:spPr>
        <p:txBody>
          <a:bodyPr wrap="none" lIns="0" tIns="0" rIns="0" bIns="0" rtlCol="0" anchor="t"/>
          <a:lstStyle/>
          <a:p>
            <a:pPr marL="0" indent="0" algn="ctr">
              <a:lnSpc>
                <a:spcPts val="1950"/>
              </a:lnSpc>
              <a:buNone/>
            </a:pPr>
            <a:r>
              <a:rPr lang="en-US" sz="1950" b="1" dirty="0">
                <a:solidFill>
                  <a:srgbClr val="272525"/>
                </a:solidFill>
                <a:latin typeface="Inter Bold" pitchFamily="34" charset="0"/>
                <a:ea typeface="Inter Bold" pitchFamily="34" charset="-122"/>
                <a:cs typeface="Inter Bold" pitchFamily="34" charset="-120"/>
              </a:rPr>
              <a:t>2</a:t>
            </a:r>
            <a:endParaRPr lang="en-US" sz="1950" dirty="0"/>
          </a:p>
        </p:txBody>
      </p:sp>
      <p:sp>
        <p:nvSpPr>
          <p:cNvPr id="14" name="Text 11"/>
          <p:cNvSpPr/>
          <p:nvPr/>
        </p:nvSpPr>
        <p:spPr>
          <a:xfrm>
            <a:off x="5415439" y="3937278"/>
            <a:ext cx="2108716" cy="263485"/>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Impact on Humans</a:t>
            </a:r>
            <a:endParaRPr lang="en-US" sz="1650" dirty="0"/>
          </a:p>
        </p:txBody>
      </p:sp>
      <p:sp>
        <p:nvSpPr>
          <p:cNvPr id="15" name="Text 12"/>
          <p:cNvSpPr/>
          <p:nvPr/>
        </p:nvSpPr>
        <p:spPr>
          <a:xfrm>
            <a:off x="5415439" y="4301966"/>
            <a:ext cx="2934772" cy="1079659"/>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Leads to significant health issues including respiratory problems, exacerbated asthma, and increased risk of cardiovascular diseases.</a:t>
            </a:r>
            <a:endParaRPr lang="en-US" sz="1300" dirty="0"/>
          </a:p>
        </p:txBody>
      </p:sp>
      <p:sp>
        <p:nvSpPr>
          <p:cNvPr id="16" name="Shape 13"/>
          <p:cNvSpPr/>
          <p:nvPr/>
        </p:nvSpPr>
        <p:spPr>
          <a:xfrm>
            <a:off x="3899059" y="5155168"/>
            <a:ext cx="506016" cy="22860"/>
          </a:xfrm>
          <a:prstGeom prst="roundRect">
            <a:avLst>
              <a:gd name="adj" fmla="val 309954"/>
            </a:avLst>
          </a:prstGeom>
          <a:solidFill>
            <a:srgbClr val="C0C1D7"/>
          </a:solidFill>
          <a:ln/>
        </p:spPr>
      </p:sp>
      <p:sp>
        <p:nvSpPr>
          <p:cNvPr id="17" name="Shape 14"/>
          <p:cNvSpPr/>
          <p:nvPr/>
        </p:nvSpPr>
        <p:spPr>
          <a:xfrm>
            <a:off x="4382214" y="4976813"/>
            <a:ext cx="379571" cy="379571"/>
          </a:xfrm>
          <a:prstGeom prst="roundRect">
            <a:avLst>
              <a:gd name="adj" fmla="val 18667"/>
            </a:avLst>
          </a:prstGeom>
          <a:solidFill>
            <a:srgbClr val="DADBF1"/>
          </a:solidFill>
          <a:ln w="7620">
            <a:solidFill>
              <a:srgbClr val="C0C1D7"/>
            </a:solidFill>
            <a:prstDash val="solid"/>
          </a:ln>
        </p:spPr>
      </p:sp>
      <p:sp>
        <p:nvSpPr>
          <p:cNvPr id="18" name="Text 15"/>
          <p:cNvSpPr/>
          <p:nvPr/>
        </p:nvSpPr>
        <p:spPr>
          <a:xfrm>
            <a:off x="4445496" y="5008483"/>
            <a:ext cx="253008" cy="316230"/>
          </a:xfrm>
          <a:prstGeom prst="rect">
            <a:avLst/>
          </a:prstGeom>
          <a:noFill/>
          <a:ln/>
        </p:spPr>
        <p:txBody>
          <a:bodyPr wrap="none" lIns="0" tIns="0" rIns="0" bIns="0" rtlCol="0" anchor="t"/>
          <a:lstStyle/>
          <a:p>
            <a:pPr marL="0" indent="0" algn="ctr">
              <a:lnSpc>
                <a:spcPts val="1950"/>
              </a:lnSpc>
              <a:buNone/>
            </a:pPr>
            <a:r>
              <a:rPr lang="en-US" sz="1950" b="1" dirty="0">
                <a:solidFill>
                  <a:srgbClr val="272525"/>
                </a:solidFill>
                <a:latin typeface="Inter Bold" pitchFamily="34" charset="0"/>
                <a:ea typeface="Inter Bold" pitchFamily="34" charset="-122"/>
                <a:cs typeface="Inter Bold" pitchFamily="34" charset="-120"/>
              </a:rPr>
              <a:t>3</a:t>
            </a:r>
            <a:endParaRPr lang="en-US" sz="1950" dirty="0"/>
          </a:p>
        </p:txBody>
      </p:sp>
      <p:sp>
        <p:nvSpPr>
          <p:cNvPr id="19" name="Text 16"/>
          <p:cNvSpPr/>
          <p:nvPr/>
        </p:nvSpPr>
        <p:spPr>
          <a:xfrm>
            <a:off x="1619845" y="5034796"/>
            <a:ext cx="2108716" cy="263485"/>
          </a:xfrm>
          <a:prstGeom prst="rect">
            <a:avLst/>
          </a:prstGeom>
          <a:noFill/>
          <a:ln/>
        </p:spPr>
        <p:txBody>
          <a:bodyPr wrap="none" lIns="0" tIns="0" rIns="0" bIns="0" rtlCol="0" anchor="t"/>
          <a:lstStyle/>
          <a:p>
            <a:pPr marL="0" indent="0" algn="r">
              <a:lnSpc>
                <a:spcPts val="2050"/>
              </a:lnSpc>
              <a:buNone/>
            </a:pPr>
            <a:r>
              <a:rPr lang="en-US" sz="1650" b="1" dirty="0">
                <a:solidFill>
                  <a:srgbClr val="272525"/>
                </a:solidFill>
                <a:latin typeface="Inter Bold" pitchFamily="34" charset="0"/>
                <a:ea typeface="Inter Bold" pitchFamily="34" charset="-122"/>
                <a:cs typeface="Inter Bold" pitchFamily="34" charset="-120"/>
              </a:rPr>
              <a:t>Impact on Earth</a:t>
            </a:r>
            <a:endParaRPr lang="en-US" sz="1650" dirty="0"/>
          </a:p>
        </p:txBody>
      </p:sp>
      <p:sp>
        <p:nvSpPr>
          <p:cNvPr id="20" name="Text 17"/>
          <p:cNvSpPr/>
          <p:nvPr/>
        </p:nvSpPr>
        <p:spPr>
          <a:xfrm>
            <a:off x="793790" y="5399484"/>
            <a:ext cx="2934772" cy="1079659"/>
          </a:xfrm>
          <a:prstGeom prst="rect">
            <a:avLst/>
          </a:prstGeom>
          <a:noFill/>
          <a:ln/>
        </p:spPr>
        <p:txBody>
          <a:bodyPr wrap="square" lIns="0" tIns="0" rIns="0" bIns="0" rtlCol="0" anchor="t"/>
          <a:lstStyle/>
          <a:p>
            <a:pPr marL="0" indent="0" algn="r">
              <a:lnSpc>
                <a:spcPts val="2100"/>
              </a:lnSpc>
              <a:buNone/>
            </a:pPr>
            <a:r>
              <a:rPr lang="en-US" sz="1300" dirty="0">
                <a:solidFill>
                  <a:srgbClr val="272525"/>
                </a:solidFill>
                <a:latin typeface="Inter" pitchFamily="34" charset="0"/>
                <a:ea typeface="Inter" pitchFamily="34" charset="-122"/>
                <a:cs typeface="Inter" pitchFamily="34" charset="-120"/>
              </a:rPr>
              <a:t>Contributes to global warming, acid rain, and reduced visibility, disrupting natural environments and climate patterns.</a:t>
            </a:r>
            <a:endParaRPr lang="en-US" sz="1300" dirty="0"/>
          </a:p>
        </p:txBody>
      </p:sp>
      <p:sp>
        <p:nvSpPr>
          <p:cNvPr id="21" name="Shape 18"/>
          <p:cNvSpPr/>
          <p:nvPr/>
        </p:nvSpPr>
        <p:spPr>
          <a:xfrm>
            <a:off x="4738926" y="6075045"/>
            <a:ext cx="506016" cy="22860"/>
          </a:xfrm>
          <a:prstGeom prst="roundRect">
            <a:avLst>
              <a:gd name="adj" fmla="val 309954"/>
            </a:avLst>
          </a:prstGeom>
          <a:solidFill>
            <a:srgbClr val="C0C1D7"/>
          </a:solidFill>
          <a:ln/>
        </p:spPr>
      </p:sp>
      <p:sp>
        <p:nvSpPr>
          <p:cNvPr id="22" name="Shape 19"/>
          <p:cNvSpPr/>
          <p:nvPr/>
        </p:nvSpPr>
        <p:spPr>
          <a:xfrm>
            <a:off x="4382214" y="5896689"/>
            <a:ext cx="379571" cy="379571"/>
          </a:xfrm>
          <a:prstGeom prst="roundRect">
            <a:avLst>
              <a:gd name="adj" fmla="val 18667"/>
            </a:avLst>
          </a:prstGeom>
          <a:solidFill>
            <a:srgbClr val="DADBF1"/>
          </a:solidFill>
          <a:ln w="7620">
            <a:solidFill>
              <a:srgbClr val="C0C1D7"/>
            </a:solidFill>
            <a:prstDash val="solid"/>
          </a:ln>
        </p:spPr>
      </p:sp>
      <p:sp>
        <p:nvSpPr>
          <p:cNvPr id="23" name="Text 20"/>
          <p:cNvSpPr/>
          <p:nvPr/>
        </p:nvSpPr>
        <p:spPr>
          <a:xfrm>
            <a:off x="4445496" y="5928360"/>
            <a:ext cx="253008" cy="316230"/>
          </a:xfrm>
          <a:prstGeom prst="rect">
            <a:avLst/>
          </a:prstGeom>
          <a:noFill/>
          <a:ln/>
        </p:spPr>
        <p:txBody>
          <a:bodyPr wrap="none" lIns="0" tIns="0" rIns="0" bIns="0" rtlCol="0" anchor="t"/>
          <a:lstStyle/>
          <a:p>
            <a:pPr marL="0" indent="0" algn="ctr">
              <a:lnSpc>
                <a:spcPts val="1950"/>
              </a:lnSpc>
              <a:buNone/>
            </a:pPr>
            <a:r>
              <a:rPr lang="en-US" sz="1950" b="1" dirty="0">
                <a:solidFill>
                  <a:srgbClr val="272525"/>
                </a:solidFill>
                <a:latin typeface="Inter Bold" pitchFamily="34" charset="0"/>
                <a:ea typeface="Inter Bold" pitchFamily="34" charset="-122"/>
                <a:cs typeface="Inter Bold" pitchFamily="34" charset="-120"/>
              </a:rPr>
              <a:t>4</a:t>
            </a:r>
            <a:endParaRPr lang="en-US" sz="1950" dirty="0"/>
          </a:p>
        </p:txBody>
      </p:sp>
      <p:sp>
        <p:nvSpPr>
          <p:cNvPr id="24" name="Text 21"/>
          <p:cNvSpPr/>
          <p:nvPr/>
        </p:nvSpPr>
        <p:spPr>
          <a:xfrm>
            <a:off x="5415439" y="5954673"/>
            <a:ext cx="2914293" cy="263485"/>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Regulated Pollutants in India</a:t>
            </a:r>
            <a:endParaRPr lang="en-US" sz="1650" dirty="0"/>
          </a:p>
        </p:txBody>
      </p:sp>
      <p:sp>
        <p:nvSpPr>
          <p:cNvPr id="25" name="Text 22"/>
          <p:cNvSpPr/>
          <p:nvPr/>
        </p:nvSpPr>
        <p:spPr>
          <a:xfrm>
            <a:off x="5415439" y="6319361"/>
            <a:ext cx="2934772" cy="1079659"/>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Key pollutants under regulation include PM10, PM2.5, CO, SO₂, NO₂, O₃, NH₃, and Pb, reflecting the focus on critical environmental threats.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94636"/>
            <a:ext cx="7941501" cy="620078"/>
          </a:xfrm>
          <a:prstGeom prst="rect">
            <a:avLst/>
          </a:prstGeom>
          <a:noFill/>
          <a:ln/>
        </p:spPr>
        <p:txBody>
          <a:bodyPr wrap="none" lIns="0" tIns="0" rIns="0" bIns="0" rtlCol="0" anchor="t"/>
          <a:lstStyle/>
          <a:p>
            <a:pPr marL="0" indent="0" algn="l">
              <a:lnSpc>
                <a:spcPts val="4850"/>
              </a:lnSpc>
              <a:buNone/>
            </a:pPr>
            <a:r>
              <a:rPr lang="en-US" sz="3900" b="1" dirty="0" smtClean="0">
                <a:solidFill>
                  <a:srgbClr val="000000"/>
                </a:solidFill>
                <a:latin typeface="Inter Bold" pitchFamily="34" charset="0"/>
                <a:ea typeface="Inter Bold" pitchFamily="34" charset="-122"/>
                <a:cs typeface="Inter Bold" pitchFamily="34" charset="-120"/>
              </a:rPr>
              <a:t>Solutions </a:t>
            </a:r>
            <a:r>
              <a:rPr lang="en-US" sz="3900" b="1" dirty="0">
                <a:solidFill>
                  <a:srgbClr val="000000"/>
                </a:solidFill>
                <a:latin typeface="Inter Bold" pitchFamily="34" charset="0"/>
                <a:ea typeface="Inter Bold" pitchFamily="34" charset="-122"/>
                <a:cs typeface="Inter Bold" pitchFamily="34" charset="-120"/>
              </a:rPr>
              <a:t>&amp; Mitigation Strategies</a:t>
            </a:r>
            <a:endParaRPr lang="en-US" sz="3900" dirty="0"/>
          </a:p>
        </p:txBody>
      </p:sp>
      <p:sp>
        <p:nvSpPr>
          <p:cNvPr id="3" name="Text 1"/>
          <p:cNvSpPr/>
          <p:nvPr/>
        </p:nvSpPr>
        <p:spPr>
          <a:xfrm>
            <a:off x="793790" y="191154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Addressing air pollution requires a multi-faceted approach, combining individual actions, policy interventions, and technological advancements to foster healthier environments.</a:t>
            </a:r>
            <a:endParaRPr lang="en-US" sz="1550" dirty="0"/>
          </a:p>
        </p:txBody>
      </p:sp>
      <p:sp>
        <p:nvSpPr>
          <p:cNvPr id="4" name="Text 2"/>
          <p:cNvSpPr/>
          <p:nvPr/>
        </p:nvSpPr>
        <p:spPr>
          <a:xfrm>
            <a:off x="2551748" y="2899291"/>
            <a:ext cx="2480905" cy="310158"/>
          </a:xfrm>
          <a:prstGeom prst="rect">
            <a:avLst/>
          </a:prstGeom>
          <a:noFill/>
          <a:ln/>
        </p:spPr>
        <p:txBody>
          <a:bodyPr wrap="none" lIns="0" tIns="0" rIns="0" bIns="0" rtlCol="0" anchor="t"/>
          <a:lstStyle/>
          <a:p>
            <a:pPr marL="0" indent="0" algn="r">
              <a:lnSpc>
                <a:spcPts val="2400"/>
              </a:lnSpc>
              <a:buNone/>
            </a:pPr>
            <a:r>
              <a:rPr lang="en-US" sz="1950" b="1" dirty="0">
                <a:solidFill>
                  <a:srgbClr val="272525"/>
                </a:solidFill>
                <a:latin typeface="Inter Bold" pitchFamily="34" charset="0"/>
                <a:ea typeface="Inter Bold" pitchFamily="34" charset="-122"/>
                <a:cs typeface="Inter Bold" pitchFamily="34" charset="-120"/>
              </a:rPr>
              <a:t>Air Purifiers</a:t>
            </a:r>
            <a:endParaRPr lang="en-US" sz="1950" dirty="0"/>
          </a:p>
        </p:txBody>
      </p:sp>
      <p:sp>
        <p:nvSpPr>
          <p:cNvPr id="5" name="Text 3"/>
          <p:cNvSpPr/>
          <p:nvPr/>
        </p:nvSpPr>
        <p:spPr>
          <a:xfrm>
            <a:off x="793790" y="3328511"/>
            <a:ext cx="4238863" cy="635079"/>
          </a:xfrm>
          <a:prstGeom prst="rect">
            <a:avLst/>
          </a:prstGeom>
          <a:noFill/>
          <a:ln/>
        </p:spPr>
        <p:txBody>
          <a:bodyPr wrap="square" lIns="0" tIns="0" rIns="0" bIns="0" rtlCol="0" anchor="t"/>
          <a:lstStyle/>
          <a:p>
            <a:pPr marL="0" indent="0" algn="r">
              <a:lnSpc>
                <a:spcPts val="2500"/>
              </a:lnSpc>
              <a:buNone/>
            </a:pPr>
            <a:r>
              <a:rPr lang="en-US" sz="1550" dirty="0">
                <a:solidFill>
                  <a:srgbClr val="272525"/>
                </a:solidFill>
                <a:latin typeface="Inter" pitchFamily="34" charset="0"/>
                <a:ea typeface="Inter" pitchFamily="34" charset="-122"/>
                <a:cs typeface="Inter" pitchFamily="34" charset="-120"/>
              </a:rPr>
              <a:t>Indoor air quality improvement through advanced filtration systems.</a:t>
            </a:r>
            <a:endParaRPr lang="en-US" sz="1550" dirty="0"/>
          </a:p>
        </p:txBody>
      </p:sp>
      <p:pic>
        <p:nvPicPr>
          <p:cNvPr id="6" name="Image 0" descr="preencoded.png"/>
          <p:cNvPicPr>
            <a:picLocks noChangeAspect="1"/>
          </p:cNvPicPr>
          <p:nvPr/>
        </p:nvPicPr>
        <p:blipFill>
          <a:blip r:embed="rId3"/>
          <a:stretch>
            <a:fillRect/>
          </a:stretch>
        </p:blipFill>
        <p:spPr>
          <a:xfrm>
            <a:off x="5032653" y="2769870"/>
            <a:ext cx="4564975" cy="4564975"/>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587788" y="3894713"/>
            <a:ext cx="279083" cy="279083"/>
          </a:xfrm>
          <a:prstGeom prst="rect">
            <a:avLst/>
          </a:prstGeom>
        </p:spPr>
      </p:pic>
      <p:sp>
        <p:nvSpPr>
          <p:cNvPr id="8" name="Text 4"/>
          <p:cNvSpPr/>
          <p:nvPr/>
        </p:nvSpPr>
        <p:spPr>
          <a:xfrm>
            <a:off x="9597628" y="289929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Electric Vehicles</a:t>
            </a:r>
            <a:endParaRPr lang="en-US" sz="1950" dirty="0"/>
          </a:p>
        </p:txBody>
      </p:sp>
      <p:sp>
        <p:nvSpPr>
          <p:cNvPr id="9" name="Text 5"/>
          <p:cNvSpPr/>
          <p:nvPr/>
        </p:nvSpPr>
        <p:spPr>
          <a:xfrm>
            <a:off x="9597628" y="3328511"/>
            <a:ext cx="4238982"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Reducing vehicular emissions by transitioning to sustainable transport.</a:t>
            </a:r>
            <a:endParaRPr lang="en-US" sz="1550" dirty="0"/>
          </a:p>
        </p:txBody>
      </p:sp>
      <p:pic>
        <p:nvPicPr>
          <p:cNvPr id="10" name="Image 2" descr="preencoded.png"/>
          <p:cNvPicPr>
            <a:picLocks noChangeAspect="1"/>
          </p:cNvPicPr>
          <p:nvPr/>
        </p:nvPicPr>
        <p:blipFill>
          <a:blip r:embed="rId6"/>
          <a:stretch>
            <a:fillRect/>
          </a:stretch>
        </p:blipFill>
        <p:spPr>
          <a:xfrm>
            <a:off x="5032653" y="2769870"/>
            <a:ext cx="4564975" cy="4564975"/>
          </a:xfrm>
          <a:prstGeom prst="rect">
            <a:avLst/>
          </a:prstGeom>
        </p:spPr>
      </p:pic>
      <p:pic>
        <p:nvPicPr>
          <p:cNvPr id="11" name="Image 3" descr="preencoded.png"/>
          <p:cNvPicPr>
            <a:picLocks noChangeAspect="1"/>
          </p:cNvPicPr>
          <p:nvPr/>
        </p:nvPicPr>
        <p:blipFill>
          <a:blip r:embed="rId4">
            <a:extLst>
              <a:ext uri="{96DAC541-7B7A-43D3-8B79-37D633B846F1}">
                <asvg:svgBlip xmlns:asvg="http://schemas.microsoft.com/office/drawing/2016/SVG/main" xmlns="" r:embed="rId7"/>
              </a:ext>
            </a:extLst>
          </a:blip>
          <a:stretch>
            <a:fillRect/>
          </a:stretch>
        </p:blipFill>
        <p:spPr>
          <a:xfrm>
            <a:off x="7763173" y="3894713"/>
            <a:ext cx="279083" cy="279083"/>
          </a:xfrm>
          <a:prstGeom prst="rect">
            <a:avLst/>
          </a:prstGeom>
        </p:spPr>
      </p:pic>
      <p:sp>
        <p:nvSpPr>
          <p:cNvPr id="12" name="Text 6"/>
          <p:cNvSpPr/>
          <p:nvPr/>
        </p:nvSpPr>
        <p:spPr>
          <a:xfrm>
            <a:off x="9994463" y="4520089"/>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Afforestation</a:t>
            </a:r>
            <a:endParaRPr lang="en-US" sz="1950" dirty="0"/>
          </a:p>
        </p:txBody>
      </p:sp>
      <p:sp>
        <p:nvSpPr>
          <p:cNvPr id="13" name="Text 7"/>
          <p:cNvSpPr/>
          <p:nvPr/>
        </p:nvSpPr>
        <p:spPr>
          <a:xfrm>
            <a:off x="9994463" y="4949309"/>
            <a:ext cx="3842147"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Increasing green cover to naturally filter pollutants and produce oxygen.</a:t>
            </a:r>
            <a:endParaRPr lang="en-US" sz="1550" dirty="0"/>
          </a:p>
        </p:txBody>
      </p:sp>
      <p:pic>
        <p:nvPicPr>
          <p:cNvPr id="14" name="Image 4" descr="preencoded.png"/>
          <p:cNvPicPr>
            <a:picLocks noChangeAspect="1"/>
          </p:cNvPicPr>
          <p:nvPr/>
        </p:nvPicPr>
        <p:blipFill>
          <a:blip r:embed="rId8"/>
          <a:stretch>
            <a:fillRect/>
          </a:stretch>
        </p:blipFill>
        <p:spPr>
          <a:xfrm>
            <a:off x="5032653" y="2769870"/>
            <a:ext cx="4564975" cy="4564975"/>
          </a:xfrm>
          <a:prstGeom prst="rect">
            <a:avLst/>
          </a:prstGeom>
        </p:spPr>
      </p:pic>
      <p:pic>
        <p:nvPicPr>
          <p:cNvPr id="15" name="Image 5" descr="preencoded.png"/>
          <p:cNvPicPr>
            <a:picLocks noChangeAspect="1"/>
          </p:cNvPicPr>
          <p:nvPr/>
        </p:nvPicPr>
        <p:blipFill>
          <a:blip r:embed="rId4">
            <a:extLst>
              <a:ext uri="{96DAC541-7B7A-43D3-8B79-37D633B846F1}">
                <asvg:svgBlip xmlns:asvg="http://schemas.microsoft.com/office/drawing/2016/SVG/main" xmlns="" r:embed="rId9"/>
              </a:ext>
            </a:extLst>
          </a:blip>
          <a:stretch>
            <a:fillRect/>
          </a:stretch>
        </p:blipFill>
        <p:spPr>
          <a:xfrm>
            <a:off x="8350984" y="4912697"/>
            <a:ext cx="279083" cy="279083"/>
          </a:xfrm>
          <a:prstGeom prst="rect">
            <a:avLst/>
          </a:prstGeom>
        </p:spPr>
      </p:pic>
      <p:sp>
        <p:nvSpPr>
          <p:cNvPr id="16" name="Text 8"/>
          <p:cNvSpPr/>
          <p:nvPr/>
        </p:nvSpPr>
        <p:spPr>
          <a:xfrm>
            <a:off x="9597628" y="614100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Clean Energy</a:t>
            </a:r>
            <a:endParaRPr lang="en-US" sz="1950" dirty="0"/>
          </a:p>
        </p:txBody>
      </p:sp>
      <p:sp>
        <p:nvSpPr>
          <p:cNvPr id="17" name="Text 9"/>
          <p:cNvSpPr/>
          <p:nvPr/>
        </p:nvSpPr>
        <p:spPr>
          <a:xfrm>
            <a:off x="9597628" y="6570226"/>
            <a:ext cx="4238982"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Shifting from fossil fuels to renewable energy sources to cut emissions.</a:t>
            </a:r>
            <a:endParaRPr lang="en-US" sz="1550" dirty="0"/>
          </a:p>
        </p:txBody>
      </p:sp>
      <p:pic>
        <p:nvPicPr>
          <p:cNvPr id="18" name="Image 6" descr="preencoded.png"/>
          <p:cNvPicPr>
            <a:picLocks noChangeAspect="1"/>
          </p:cNvPicPr>
          <p:nvPr/>
        </p:nvPicPr>
        <p:blipFill>
          <a:blip r:embed="rId10"/>
          <a:stretch>
            <a:fillRect/>
          </a:stretch>
        </p:blipFill>
        <p:spPr>
          <a:xfrm>
            <a:off x="5032653" y="2769870"/>
            <a:ext cx="4564975" cy="4564975"/>
          </a:xfrm>
          <a:prstGeom prst="rect">
            <a:avLst/>
          </a:prstGeom>
        </p:spPr>
      </p:pic>
      <p:pic>
        <p:nvPicPr>
          <p:cNvPr id="19" name="Image 7" descr="preencoded.png"/>
          <p:cNvPicPr>
            <a:picLocks noChangeAspect="1"/>
          </p:cNvPicPr>
          <p:nvPr/>
        </p:nvPicPr>
        <p:blipFill>
          <a:blip r:embed="rId4">
            <a:extLst>
              <a:ext uri="{96DAC541-7B7A-43D3-8B79-37D633B846F1}">
                <asvg:svgBlip xmlns:asvg="http://schemas.microsoft.com/office/drawing/2016/SVG/main" xmlns="" r:embed="rId12"/>
              </a:ext>
            </a:extLst>
          </a:blip>
          <a:stretch>
            <a:fillRect/>
          </a:stretch>
        </p:blipFill>
        <p:spPr>
          <a:xfrm>
            <a:off x="7763173" y="5930682"/>
            <a:ext cx="279083" cy="279083"/>
          </a:xfrm>
          <a:prstGeom prst="rect">
            <a:avLst/>
          </a:prstGeom>
        </p:spPr>
      </p:pic>
      <p:sp>
        <p:nvSpPr>
          <p:cNvPr id="20" name="Text 10"/>
          <p:cNvSpPr/>
          <p:nvPr/>
        </p:nvSpPr>
        <p:spPr>
          <a:xfrm>
            <a:off x="2551748" y="6141006"/>
            <a:ext cx="2480905" cy="310158"/>
          </a:xfrm>
          <a:prstGeom prst="rect">
            <a:avLst/>
          </a:prstGeom>
          <a:noFill/>
          <a:ln/>
        </p:spPr>
        <p:txBody>
          <a:bodyPr wrap="none" lIns="0" tIns="0" rIns="0" bIns="0" rtlCol="0" anchor="t"/>
          <a:lstStyle/>
          <a:p>
            <a:pPr marL="0" indent="0" algn="r">
              <a:lnSpc>
                <a:spcPts val="2400"/>
              </a:lnSpc>
              <a:buNone/>
            </a:pPr>
            <a:r>
              <a:rPr lang="en-US" sz="1950" b="1" dirty="0">
                <a:solidFill>
                  <a:srgbClr val="272525"/>
                </a:solidFill>
                <a:latin typeface="Inter Bold" pitchFamily="34" charset="0"/>
                <a:ea typeface="Inter Bold" pitchFamily="34" charset="-122"/>
                <a:cs typeface="Inter Bold" pitchFamily="34" charset="-120"/>
              </a:rPr>
              <a:t>Waste Management</a:t>
            </a:r>
            <a:endParaRPr lang="en-US" sz="1950" dirty="0"/>
          </a:p>
        </p:txBody>
      </p:sp>
      <p:sp>
        <p:nvSpPr>
          <p:cNvPr id="21" name="Text 11"/>
          <p:cNvSpPr/>
          <p:nvPr/>
        </p:nvSpPr>
        <p:spPr>
          <a:xfrm>
            <a:off x="793790" y="6570226"/>
            <a:ext cx="4238863" cy="635079"/>
          </a:xfrm>
          <a:prstGeom prst="rect">
            <a:avLst/>
          </a:prstGeom>
          <a:noFill/>
          <a:ln/>
        </p:spPr>
        <p:txBody>
          <a:bodyPr wrap="square" lIns="0" tIns="0" rIns="0" bIns="0" rtlCol="0" anchor="t"/>
          <a:lstStyle/>
          <a:p>
            <a:pPr marL="0" indent="0" algn="r">
              <a:lnSpc>
                <a:spcPts val="2500"/>
              </a:lnSpc>
              <a:buNone/>
            </a:pPr>
            <a:r>
              <a:rPr lang="en-US" sz="1550" dirty="0">
                <a:solidFill>
                  <a:srgbClr val="272525"/>
                </a:solidFill>
                <a:latin typeface="Inter" pitchFamily="34" charset="0"/>
                <a:ea typeface="Inter" pitchFamily="34" charset="-122"/>
                <a:cs typeface="Inter" pitchFamily="34" charset="-120"/>
              </a:rPr>
              <a:t>Implementing efficient waste disposal and recycling to minimize burning.</a:t>
            </a:r>
            <a:endParaRPr lang="en-US" sz="1550" dirty="0"/>
          </a:p>
        </p:txBody>
      </p:sp>
      <p:pic>
        <p:nvPicPr>
          <p:cNvPr id="22" name="Image 8" descr="preencoded.png"/>
          <p:cNvPicPr>
            <a:picLocks noChangeAspect="1"/>
          </p:cNvPicPr>
          <p:nvPr/>
        </p:nvPicPr>
        <p:blipFill>
          <a:blip r:embed="rId13"/>
          <a:stretch>
            <a:fillRect/>
          </a:stretch>
        </p:blipFill>
        <p:spPr>
          <a:xfrm>
            <a:off x="5032653" y="2769870"/>
            <a:ext cx="4564975" cy="4564975"/>
          </a:xfrm>
          <a:prstGeom prst="rect">
            <a:avLst/>
          </a:prstGeom>
        </p:spPr>
      </p:pic>
      <p:pic>
        <p:nvPicPr>
          <p:cNvPr id="23" name="Image 9" descr="preencoded.png"/>
          <p:cNvPicPr>
            <a:picLocks noChangeAspect="1"/>
          </p:cNvPicPr>
          <p:nvPr/>
        </p:nvPicPr>
        <p:blipFill>
          <a:blip r:embed="rId4">
            <a:extLst>
              <a:ext uri="{96DAC541-7B7A-43D3-8B79-37D633B846F1}">
                <asvg:svgBlip xmlns:asvg="http://schemas.microsoft.com/office/drawing/2016/SVG/main" xmlns="" r:embed="rId15"/>
              </a:ext>
            </a:extLst>
          </a:blip>
          <a:stretch>
            <a:fillRect/>
          </a:stretch>
        </p:blipFill>
        <p:spPr>
          <a:xfrm>
            <a:off x="6587788" y="5930682"/>
            <a:ext cx="279083" cy="279083"/>
          </a:xfrm>
          <a:prstGeom prst="rect">
            <a:avLst/>
          </a:prstGeom>
        </p:spPr>
      </p:pic>
      <p:sp>
        <p:nvSpPr>
          <p:cNvPr id="24" name="Text 12"/>
          <p:cNvSpPr/>
          <p:nvPr/>
        </p:nvSpPr>
        <p:spPr>
          <a:xfrm>
            <a:off x="2154912" y="4520089"/>
            <a:ext cx="2480905" cy="310158"/>
          </a:xfrm>
          <a:prstGeom prst="rect">
            <a:avLst/>
          </a:prstGeom>
          <a:noFill/>
          <a:ln/>
        </p:spPr>
        <p:txBody>
          <a:bodyPr wrap="none" lIns="0" tIns="0" rIns="0" bIns="0" rtlCol="0" anchor="t"/>
          <a:lstStyle/>
          <a:p>
            <a:pPr marL="0" indent="0" algn="r">
              <a:lnSpc>
                <a:spcPts val="2400"/>
              </a:lnSpc>
              <a:buNone/>
            </a:pPr>
            <a:r>
              <a:rPr lang="en-US" sz="1950" b="1" dirty="0">
                <a:solidFill>
                  <a:srgbClr val="272525"/>
                </a:solidFill>
                <a:latin typeface="Inter Bold" pitchFamily="34" charset="0"/>
                <a:ea typeface="Inter Bold" pitchFamily="34" charset="-122"/>
                <a:cs typeface="Inter Bold" pitchFamily="34" charset="-120"/>
              </a:rPr>
              <a:t>Policy &amp; Awareness</a:t>
            </a:r>
            <a:endParaRPr lang="en-US" sz="1950" dirty="0"/>
          </a:p>
        </p:txBody>
      </p:sp>
      <p:sp>
        <p:nvSpPr>
          <p:cNvPr id="25" name="Text 13"/>
          <p:cNvSpPr/>
          <p:nvPr/>
        </p:nvSpPr>
        <p:spPr>
          <a:xfrm>
            <a:off x="793790" y="4949309"/>
            <a:ext cx="3842028" cy="635079"/>
          </a:xfrm>
          <a:prstGeom prst="rect">
            <a:avLst/>
          </a:prstGeom>
          <a:noFill/>
          <a:ln/>
        </p:spPr>
        <p:txBody>
          <a:bodyPr wrap="square" lIns="0" tIns="0" rIns="0" bIns="0" rtlCol="0" anchor="t"/>
          <a:lstStyle/>
          <a:p>
            <a:pPr marL="0" indent="0" algn="r">
              <a:lnSpc>
                <a:spcPts val="2500"/>
              </a:lnSpc>
              <a:buNone/>
            </a:pPr>
            <a:r>
              <a:rPr lang="en-US" sz="1550" dirty="0">
                <a:solidFill>
                  <a:srgbClr val="272525"/>
                </a:solidFill>
                <a:latin typeface="Inter" pitchFamily="34" charset="0"/>
                <a:ea typeface="Inter" pitchFamily="34" charset="-122"/>
                <a:cs typeface="Inter" pitchFamily="34" charset="-120"/>
              </a:rPr>
              <a:t>Stricter emissions norms and public awareness campaigns drive change.</a:t>
            </a:r>
            <a:endParaRPr lang="en-US" sz="1550" dirty="0"/>
          </a:p>
        </p:txBody>
      </p:sp>
      <p:pic>
        <p:nvPicPr>
          <p:cNvPr id="26" name="Image 10" descr="preencoded.png"/>
          <p:cNvPicPr>
            <a:picLocks noChangeAspect="1"/>
          </p:cNvPicPr>
          <p:nvPr/>
        </p:nvPicPr>
        <p:blipFill>
          <a:blip r:embed="rId16"/>
          <a:stretch>
            <a:fillRect/>
          </a:stretch>
        </p:blipFill>
        <p:spPr>
          <a:xfrm>
            <a:off x="5032653" y="2769870"/>
            <a:ext cx="4564975" cy="4564975"/>
          </a:xfrm>
          <a:prstGeom prst="rect">
            <a:avLst/>
          </a:prstGeom>
        </p:spPr>
      </p:pic>
      <p:pic>
        <p:nvPicPr>
          <p:cNvPr id="27" name="Image 11" descr="preencoded.png"/>
          <p:cNvPicPr>
            <a:picLocks noChangeAspect="1"/>
          </p:cNvPicPr>
          <p:nvPr/>
        </p:nvPicPr>
        <p:blipFill>
          <a:blip r:embed="rId4">
            <a:extLst>
              <a:ext uri="{96DAC541-7B7A-43D3-8B79-37D633B846F1}">
                <asvg:svgBlip xmlns:asvg="http://schemas.microsoft.com/office/drawing/2016/SVG/main" xmlns="" r:embed="rId18"/>
              </a:ext>
            </a:extLst>
          </a:blip>
          <a:stretch>
            <a:fillRect/>
          </a:stretch>
        </p:blipFill>
        <p:spPr>
          <a:xfrm>
            <a:off x="5999976" y="4912697"/>
            <a:ext cx="279083" cy="279083"/>
          </a:xfrm>
          <a:prstGeom prst="rect">
            <a:avLst/>
          </a:prstGeom>
        </p:spPr>
      </p:pic>
      <p:pic>
        <p:nvPicPr>
          <p:cNvPr id="28" name="Picture 27"/>
          <p:cNvPicPr>
            <a:picLocks noChangeAspect="1"/>
          </p:cNvPicPr>
          <p:nvPr/>
        </p:nvPicPr>
        <p:blipFill>
          <a:blip r:embed="rId19"/>
          <a:stretch>
            <a:fillRect/>
          </a:stretch>
        </p:blipFill>
        <p:spPr>
          <a:xfrm>
            <a:off x="12154730" y="7635267"/>
            <a:ext cx="2410161" cy="5525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2358" y="531019"/>
            <a:ext cx="10445353" cy="512921"/>
          </a:xfrm>
          <a:prstGeom prst="rect">
            <a:avLst/>
          </a:prstGeom>
          <a:noFill/>
          <a:ln/>
        </p:spPr>
        <p:txBody>
          <a:bodyPr wrap="none" lIns="0" tIns="0" rIns="0" bIns="0" rtlCol="0" anchor="t"/>
          <a:lstStyle/>
          <a:p>
            <a:pPr marL="0" indent="0" algn="l">
              <a:lnSpc>
                <a:spcPts val="4000"/>
              </a:lnSpc>
              <a:buNone/>
            </a:pPr>
            <a:r>
              <a:rPr lang="en-US" sz="3200" b="1" dirty="0" smtClean="0">
                <a:solidFill>
                  <a:srgbClr val="000000"/>
                </a:solidFill>
                <a:latin typeface="Inter Bold" pitchFamily="34" charset="0"/>
                <a:ea typeface="Inter Bold" pitchFamily="34" charset="-122"/>
                <a:cs typeface="Inter Bold" pitchFamily="34" charset="-120"/>
              </a:rPr>
              <a:t>Project </a:t>
            </a:r>
            <a:r>
              <a:rPr lang="en-US" sz="3200" b="1" dirty="0">
                <a:solidFill>
                  <a:srgbClr val="000000"/>
                </a:solidFill>
                <a:latin typeface="Inter Bold" pitchFamily="34" charset="0"/>
                <a:ea typeface="Inter Bold" pitchFamily="34" charset="-122"/>
                <a:cs typeface="Inter Bold" pitchFamily="34" charset="-120"/>
              </a:rPr>
              <a:t>Implementation &amp; Impact</a:t>
            </a:r>
            <a:endParaRPr lang="en-US" sz="3200" dirty="0"/>
          </a:p>
        </p:txBody>
      </p:sp>
      <p:sp>
        <p:nvSpPr>
          <p:cNvPr id="3" name="Text 1"/>
          <p:cNvSpPr/>
          <p:nvPr/>
        </p:nvSpPr>
        <p:spPr>
          <a:xfrm>
            <a:off x="772358" y="1372195"/>
            <a:ext cx="13085683" cy="525304"/>
          </a:xfrm>
          <a:prstGeom prst="rect">
            <a:avLst/>
          </a:prstGeom>
          <a:noFill/>
          <a:ln/>
        </p:spPr>
        <p:txBody>
          <a:bodyPr wrap="square" lIns="0" tIns="0" rIns="0" bIns="0" rtlCol="0" anchor="t"/>
          <a:lstStyle/>
          <a:p>
            <a:pPr marL="0" indent="0" algn="l">
              <a:lnSpc>
                <a:spcPts val="2050"/>
              </a:lnSpc>
              <a:buNone/>
            </a:pPr>
            <a:r>
              <a:rPr lang="en-US" sz="1250" dirty="0">
                <a:solidFill>
                  <a:srgbClr val="272525"/>
                </a:solidFill>
                <a:latin typeface="Inter" pitchFamily="34" charset="0"/>
                <a:ea typeface="Inter" pitchFamily="34" charset="-122"/>
                <a:cs typeface="Inter" pitchFamily="34" charset="-120"/>
              </a:rPr>
              <a:t>Our AirAware project integrates cutting-edge machine learning with an intuitive dashboard to provide comprehensive air quality insights and foster data-driven environmental awareness.</a:t>
            </a:r>
            <a:endParaRPr lang="en-US" sz="1250" dirty="0"/>
          </a:p>
        </p:txBody>
      </p:sp>
      <p:sp>
        <p:nvSpPr>
          <p:cNvPr id="4" name="Text 2"/>
          <p:cNvSpPr/>
          <p:nvPr/>
        </p:nvSpPr>
        <p:spPr>
          <a:xfrm>
            <a:off x="772358" y="2246114"/>
            <a:ext cx="2462093" cy="307777"/>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Inter Bold" pitchFamily="34" charset="0"/>
                <a:ea typeface="Inter Bold" pitchFamily="34" charset="-122"/>
                <a:cs typeface="Inter Bold" pitchFamily="34" charset="-120"/>
              </a:rPr>
              <a:t>How AirAware Helps</a:t>
            </a:r>
            <a:endParaRPr lang="en-US" sz="1900" dirty="0"/>
          </a:p>
        </p:txBody>
      </p:sp>
      <p:sp>
        <p:nvSpPr>
          <p:cNvPr id="5" name="Text 3"/>
          <p:cNvSpPr/>
          <p:nvPr/>
        </p:nvSpPr>
        <p:spPr>
          <a:xfrm>
            <a:off x="772358" y="2717959"/>
            <a:ext cx="634269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272525"/>
                </a:solidFill>
                <a:latin typeface="Inter" pitchFamily="34" charset="0"/>
                <a:ea typeface="Inter" pitchFamily="34" charset="-122"/>
                <a:cs typeface="Inter" pitchFamily="34" charset="-120"/>
              </a:rPr>
              <a:t>Predicts AQI trends with high accuracy, offering foresight into air quality.</a:t>
            </a:r>
            <a:endParaRPr lang="en-US" sz="1250" dirty="0"/>
          </a:p>
        </p:txBody>
      </p:sp>
      <p:sp>
        <p:nvSpPr>
          <p:cNvPr id="6" name="Text 4"/>
          <p:cNvSpPr/>
          <p:nvPr/>
        </p:nvSpPr>
        <p:spPr>
          <a:xfrm>
            <a:off x="772358" y="3037999"/>
            <a:ext cx="6342698" cy="525304"/>
          </a:xfrm>
          <a:prstGeom prst="rect">
            <a:avLst/>
          </a:prstGeom>
          <a:noFill/>
          <a:ln/>
        </p:spPr>
        <p:txBody>
          <a:bodyPr wrap="square" lIns="0" tIns="0" rIns="0" bIns="0" rtlCol="0" anchor="t"/>
          <a:lstStyle/>
          <a:p>
            <a:pPr marL="342900" indent="-342900" algn="l">
              <a:lnSpc>
                <a:spcPts val="2050"/>
              </a:lnSpc>
              <a:buSzPct val="100000"/>
              <a:buChar char="•"/>
            </a:pPr>
            <a:r>
              <a:rPr lang="en-US" sz="1250" dirty="0">
                <a:solidFill>
                  <a:srgbClr val="272525"/>
                </a:solidFill>
                <a:latin typeface="Inter" pitchFamily="34" charset="0"/>
                <a:ea typeface="Inter" pitchFamily="34" charset="-122"/>
                <a:cs typeface="Inter" pitchFamily="34" charset="-120"/>
              </a:rPr>
              <a:t>Displays pollutant correlations, uncovering relationships between various airborne contaminants.</a:t>
            </a:r>
            <a:endParaRPr lang="en-US" sz="1250" dirty="0"/>
          </a:p>
        </p:txBody>
      </p:sp>
      <p:sp>
        <p:nvSpPr>
          <p:cNvPr id="7" name="Text 5"/>
          <p:cNvSpPr/>
          <p:nvPr/>
        </p:nvSpPr>
        <p:spPr>
          <a:xfrm>
            <a:off x="772358" y="3620691"/>
            <a:ext cx="6342698" cy="525304"/>
          </a:xfrm>
          <a:prstGeom prst="rect">
            <a:avLst/>
          </a:prstGeom>
          <a:noFill/>
          <a:ln/>
        </p:spPr>
        <p:txBody>
          <a:bodyPr wrap="square" lIns="0" tIns="0" rIns="0" bIns="0" rtlCol="0" anchor="t"/>
          <a:lstStyle/>
          <a:p>
            <a:pPr marL="342900" indent="-342900" algn="l">
              <a:lnSpc>
                <a:spcPts val="2050"/>
              </a:lnSpc>
              <a:buSzPct val="100000"/>
              <a:buChar char="•"/>
            </a:pPr>
            <a:r>
              <a:rPr lang="en-US" sz="1250" dirty="0">
                <a:solidFill>
                  <a:srgbClr val="272525"/>
                </a:solidFill>
                <a:latin typeface="Inter" pitchFamily="34" charset="0"/>
                <a:ea typeface="Inter" pitchFamily="34" charset="-122"/>
                <a:cs typeface="Inter" pitchFamily="34" charset="-120"/>
              </a:rPr>
              <a:t>Provides visual and data-driven insights, making complex environmental data accessible and actionable.</a:t>
            </a:r>
            <a:endParaRPr lang="en-US" sz="1250" dirty="0"/>
          </a:p>
        </p:txBody>
      </p:sp>
      <p:sp>
        <p:nvSpPr>
          <p:cNvPr id="8" name="Text 6"/>
          <p:cNvSpPr/>
          <p:nvPr/>
        </p:nvSpPr>
        <p:spPr>
          <a:xfrm>
            <a:off x="772358" y="4310063"/>
            <a:ext cx="2462093" cy="307777"/>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Inter Bold" pitchFamily="34" charset="0"/>
                <a:ea typeface="Inter Bold" pitchFamily="34" charset="-122"/>
                <a:cs typeface="Inter Bold" pitchFamily="34" charset="-120"/>
              </a:rPr>
              <a:t>Technology Stack</a:t>
            </a:r>
            <a:endParaRPr lang="en-US" sz="1900" dirty="0"/>
          </a:p>
        </p:txBody>
      </p:sp>
      <p:sp>
        <p:nvSpPr>
          <p:cNvPr id="9" name="Text 7"/>
          <p:cNvSpPr/>
          <p:nvPr/>
        </p:nvSpPr>
        <p:spPr>
          <a:xfrm>
            <a:off x="772358" y="4781907"/>
            <a:ext cx="6342698" cy="787956"/>
          </a:xfrm>
          <a:prstGeom prst="rect">
            <a:avLst/>
          </a:prstGeom>
          <a:noFill/>
          <a:ln/>
        </p:spPr>
        <p:txBody>
          <a:bodyPr wrap="square" lIns="0" tIns="0" rIns="0" bIns="0" rtlCol="0" anchor="t"/>
          <a:lstStyle/>
          <a:p>
            <a:pPr marL="0" indent="0" algn="l">
              <a:lnSpc>
                <a:spcPts val="2050"/>
              </a:lnSpc>
              <a:buNone/>
            </a:pPr>
            <a:r>
              <a:rPr lang="en-US" sz="1250" dirty="0">
                <a:solidFill>
                  <a:srgbClr val="272525"/>
                </a:solidFill>
                <a:latin typeface="Inter" pitchFamily="34" charset="0"/>
                <a:ea typeface="Inter" pitchFamily="34" charset="-122"/>
                <a:cs typeface="Inter" pitchFamily="34" charset="-120"/>
              </a:rPr>
              <a:t>Built on Python, Streamlit for the user interface, and powered by Machine Learning models including ARIMA, Prophet, XGBoost, and LSTM for robust prediction.</a:t>
            </a:r>
            <a:endParaRPr lang="en-US" sz="1250" dirty="0"/>
          </a:p>
        </p:txBody>
      </p:sp>
      <p:sp>
        <p:nvSpPr>
          <p:cNvPr id="10" name="Text 8"/>
          <p:cNvSpPr/>
          <p:nvPr/>
        </p:nvSpPr>
        <p:spPr>
          <a:xfrm>
            <a:off x="7522964" y="2246114"/>
            <a:ext cx="2462093" cy="307777"/>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Inter Bold" pitchFamily="34" charset="0"/>
                <a:ea typeface="Inter Bold" pitchFamily="34" charset="-122"/>
                <a:cs typeface="Inter Bold" pitchFamily="34" charset="-120"/>
              </a:rPr>
              <a:t>Project Architecture</a:t>
            </a:r>
            <a:endParaRPr lang="en-US" sz="1900" dirty="0"/>
          </a:p>
        </p:txBody>
      </p:sp>
      <p:pic>
        <p:nvPicPr>
          <p:cNvPr id="11" name="Image 0" descr="preencoded.png"/>
          <p:cNvPicPr>
            <a:picLocks noChangeAspect="1"/>
          </p:cNvPicPr>
          <p:nvPr/>
        </p:nvPicPr>
        <p:blipFill>
          <a:blip r:embed="rId3"/>
          <a:stretch>
            <a:fillRect/>
          </a:stretch>
        </p:blipFill>
        <p:spPr>
          <a:xfrm>
            <a:off x="7998619" y="2738437"/>
            <a:ext cx="5391269" cy="2324814"/>
          </a:xfrm>
          <a:prstGeom prst="rect">
            <a:avLst/>
          </a:prstGeom>
        </p:spPr>
      </p:pic>
      <p:sp>
        <p:nvSpPr>
          <p:cNvPr id="12" name="Text 9"/>
          <p:cNvSpPr/>
          <p:nvPr/>
        </p:nvSpPr>
        <p:spPr>
          <a:xfrm>
            <a:off x="8361420" y="4622380"/>
            <a:ext cx="1223084" cy="152886"/>
          </a:xfrm>
          <a:prstGeom prst="rect">
            <a:avLst/>
          </a:prstGeom>
          <a:noFill/>
          <a:ln/>
        </p:spPr>
        <p:txBody>
          <a:bodyPr wrap="none" lIns="0" tIns="0" rIns="0" bIns="0" rtlCol="0" anchor="t"/>
          <a:lstStyle/>
          <a:p>
            <a:pPr marL="0" indent="0" algn="l">
              <a:lnSpc>
                <a:spcPts val="1650"/>
              </a:lnSpc>
              <a:buNone/>
            </a:pPr>
            <a:r>
              <a:rPr lang="en-US" sz="1350" b="1" dirty="0">
                <a:solidFill>
                  <a:srgbClr val="FFFFFF"/>
                </a:solidFill>
                <a:latin typeface="Inter Bold" pitchFamily="34" charset="0"/>
                <a:ea typeface="Inter Bold" pitchFamily="34" charset="-122"/>
                <a:cs typeface="Inter Bold" pitchFamily="34" charset="-120"/>
              </a:rPr>
              <a:t>Prediction</a:t>
            </a:r>
            <a:endParaRPr lang="en-US" sz="1350" dirty="0"/>
          </a:p>
        </p:txBody>
      </p:sp>
      <p:sp>
        <p:nvSpPr>
          <p:cNvPr id="13" name="Text 10"/>
          <p:cNvSpPr/>
          <p:nvPr/>
        </p:nvSpPr>
        <p:spPr>
          <a:xfrm>
            <a:off x="8361420" y="4084223"/>
            <a:ext cx="1223084" cy="152886"/>
          </a:xfrm>
          <a:prstGeom prst="rect">
            <a:avLst/>
          </a:prstGeom>
          <a:noFill/>
          <a:ln/>
        </p:spPr>
        <p:txBody>
          <a:bodyPr wrap="none" lIns="0" tIns="0" rIns="0" bIns="0" rtlCol="0" anchor="t"/>
          <a:lstStyle/>
          <a:p>
            <a:pPr marL="0" indent="0" algn="l">
              <a:lnSpc>
                <a:spcPts val="1650"/>
              </a:lnSpc>
              <a:buNone/>
            </a:pPr>
            <a:r>
              <a:rPr lang="en-US" sz="1350" b="1" dirty="0">
                <a:solidFill>
                  <a:srgbClr val="FFFFFF"/>
                </a:solidFill>
                <a:latin typeface="Inter Bold" pitchFamily="34" charset="0"/>
                <a:ea typeface="Inter Bold" pitchFamily="34" charset="-122"/>
                <a:cs typeface="Inter Bold" pitchFamily="34" charset="-120"/>
              </a:rPr>
              <a:t>ML Models</a:t>
            </a:r>
            <a:endParaRPr lang="en-US" sz="1350" dirty="0"/>
          </a:p>
        </p:txBody>
      </p:sp>
      <p:sp>
        <p:nvSpPr>
          <p:cNvPr id="14" name="Text 11"/>
          <p:cNvSpPr/>
          <p:nvPr/>
        </p:nvSpPr>
        <p:spPr>
          <a:xfrm>
            <a:off x="8361420" y="3551502"/>
            <a:ext cx="1223084" cy="152885"/>
          </a:xfrm>
          <a:prstGeom prst="rect">
            <a:avLst/>
          </a:prstGeom>
          <a:noFill/>
          <a:ln/>
        </p:spPr>
        <p:txBody>
          <a:bodyPr wrap="none" lIns="0" tIns="0" rIns="0" bIns="0" rtlCol="0" anchor="t"/>
          <a:lstStyle/>
          <a:p>
            <a:pPr marL="0" indent="0" algn="l">
              <a:lnSpc>
                <a:spcPts val="1650"/>
              </a:lnSpc>
              <a:buNone/>
            </a:pPr>
            <a:r>
              <a:rPr lang="en-US" sz="1350" b="1" dirty="0">
                <a:solidFill>
                  <a:srgbClr val="FFFFFF"/>
                </a:solidFill>
                <a:latin typeface="Inter Bold" pitchFamily="34" charset="0"/>
                <a:ea typeface="Inter Bold" pitchFamily="34" charset="-122"/>
                <a:cs typeface="Inter Bold" pitchFamily="34" charset="-120"/>
              </a:rPr>
              <a:t>Preprocessing</a:t>
            </a:r>
            <a:endParaRPr lang="en-US" sz="1350" dirty="0"/>
          </a:p>
        </p:txBody>
      </p:sp>
      <p:sp>
        <p:nvSpPr>
          <p:cNvPr id="15" name="Text 12"/>
          <p:cNvSpPr/>
          <p:nvPr/>
        </p:nvSpPr>
        <p:spPr>
          <a:xfrm>
            <a:off x="8361420" y="3013345"/>
            <a:ext cx="1223084" cy="152885"/>
          </a:xfrm>
          <a:prstGeom prst="rect">
            <a:avLst/>
          </a:prstGeom>
          <a:noFill/>
          <a:ln/>
        </p:spPr>
        <p:txBody>
          <a:bodyPr wrap="none" lIns="0" tIns="0" rIns="0" bIns="0" rtlCol="0" anchor="t"/>
          <a:lstStyle/>
          <a:p>
            <a:pPr marL="0" indent="0" algn="l">
              <a:lnSpc>
                <a:spcPts val="1650"/>
              </a:lnSpc>
              <a:buNone/>
            </a:pPr>
            <a:r>
              <a:rPr lang="en-US" sz="1350" b="1" dirty="0">
                <a:solidFill>
                  <a:srgbClr val="FFFFFF"/>
                </a:solidFill>
                <a:latin typeface="Inter Bold" pitchFamily="34" charset="0"/>
                <a:ea typeface="Inter Bold" pitchFamily="34" charset="-122"/>
                <a:cs typeface="Inter Bold" pitchFamily="34" charset="-120"/>
              </a:rPr>
              <a:t>Dataset</a:t>
            </a:r>
            <a:endParaRPr lang="en-US" sz="1350" dirty="0"/>
          </a:p>
        </p:txBody>
      </p:sp>
      <p:sp>
        <p:nvSpPr>
          <p:cNvPr id="16" name="Text 13"/>
          <p:cNvSpPr/>
          <p:nvPr/>
        </p:nvSpPr>
        <p:spPr>
          <a:xfrm>
            <a:off x="7522964" y="5247799"/>
            <a:ext cx="2462093" cy="307777"/>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Inter Bold" pitchFamily="34" charset="0"/>
                <a:ea typeface="Inter Bold" pitchFamily="34" charset="-122"/>
                <a:cs typeface="Inter Bold" pitchFamily="34" charset="-120"/>
              </a:rPr>
              <a:t>Steps to Run</a:t>
            </a:r>
            <a:endParaRPr lang="en-US" sz="1900" dirty="0"/>
          </a:p>
        </p:txBody>
      </p:sp>
      <p:sp>
        <p:nvSpPr>
          <p:cNvPr id="17" name="Text 14"/>
          <p:cNvSpPr/>
          <p:nvPr/>
        </p:nvSpPr>
        <p:spPr>
          <a:xfrm>
            <a:off x="7522964" y="5719643"/>
            <a:ext cx="6342698" cy="262652"/>
          </a:xfrm>
          <a:prstGeom prst="rect">
            <a:avLst/>
          </a:prstGeom>
          <a:noFill/>
          <a:ln/>
        </p:spPr>
        <p:txBody>
          <a:bodyPr wrap="none" lIns="0" tIns="0" rIns="0" bIns="0" rtlCol="0" anchor="t"/>
          <a:lstStyle/>
          <a:p>
            <a:pPr marL="342900" indent="-342900" algn="l">
              <a:lnSpc>
                <a:spcPts val="2050"/>
              </a:lnSpc>
              <a:buSzPct val="100000"/>
              <a:buFont typeface="+mj-lt"/>
              <a:buAutoNum type="arabicPeriod"/>
            </a:pPr>
            <a:r>
              <a:rPr lang="en-US" sz="1250" dirty="0">
                <a:solidFill>
                  <a:srgbClr val="272525"/>
                </a:solidFill>
                <a:latin typeface="Inter" pitchFamily="34" charset="0"/>
                <a:ea typeface="Inter" pitchFamily="34" charset="-122"/>
                <a:cs typeface="Inter" pitchFamily="34" charset="-120"/>
              </a:rPr>
              <a:t>Load </a:t>
            </a:r>
            <a:r>
              <a:rPr lang="en-US" sz="1250" dirty="0">
                <a:solidFill>
                  <a:srgbClr val="272525"/>
                </a:solidFill>
                <a:highlight>
                  <a:srgbClr val="F2F2F2"/>
                </a:highlight>
                <a:latin typeface="Consolas" pitchFamily="34" charset="0"/>
                <a:ea typeface="Consolas" pitchFamily="34" charset="-122"/>
                <a:cs typeface="Consolas" pitchFamily="34" charset="-120"/>
              </a:rPr>
              <a:t>cleaned_air_quality.csv</a:t>
            </a:r>
            <a:r>
              <a:rPr lang="en-US" sz="1250" dirty="0">
                <a:solidFill>
                  <a:srgbClr val="272525"/>
                </a:solidFill>
                <a:latin typeface="Inter" pitchFamily="34" charset="0"/>
                <a:ea typeface="Inter" pitchFamily="34" charset="-122"/>
                <a:cs typeface="Inter" pitchFamily="34" charset="-120"/>
              </a:rPr>
              <a:t> into the project directory.</a:t>
            </a:r>
            <a:endParaRPr lang="en-US" sz="1250" dirty="0"/>
          </a:p>
        </p:txBody>
      </p:sp>
      <p:sp>
        <p:nvSpPr>
          <p:cNvPr id="18" name="Text 15"/>
          <p:cNvSpPr/>
          <p:nvPr/>
        </p:nvSpPr>
        <p:spPr>
          <a:xfrm>
            <a:off x="7522964" y="6039683"/>
            <a:ext cx="6342698" cy="262652"/>
          </a:xfrm>
          <a:prstGeom prst="rect">
            <a:avLst/>
          </a:prstGeom>
          <a:noFill/>
          <a:ln/>
        </p:spPr>
        <p:txBody>
          <a:bodyPr wrap="none" lIns="0" tIns="0" rIns="0" bIns="0" rtlCol="0" anchor="t"/>
          <a:lstStyle/>
          <a:p>
            <a:pPr marL="342900" indent="-342900" algn="l">
              <a:lnSpc>
                <a:spcPts val="2050"/>
              </a:lnSpc>
              <a:buSzPct val="100000"/>
              <a:buFont typeface="+mj-lt"/>
              <a:buAutoNum type="arabicPeriod" startAt="2"/>
            </a:pPr>
            <a:r>
              <a:rPr lang="en-US" sz="1250" dirty="0">
                <a:solidFill>
                  <a:srgbClr val="272525"/>
                </a:solidFill>
                <a:latin typeface="Inter" pitchFamily="34" charset="0"/>
                <a:ea typeface="Inter" pitchFamily="34" charset="-122"/>
                <a:cs typeface="Inter" pitchFamily="34" charset="-120"/>
              </a:rPr>
              <a:t>Execute </a:t>
            </a:r>
            <a:r>
              <a:rPr lang="en-US" sz="1250" dirty="0">
                <a:solidFill>
                  <a:srgbClr val="272525"/>
                </a:solidFill>
                <a:highlight>
                  <a:srgbClr val="F2F2F2"/>
                </a:highlight>
                <a:latin typeface="Consolas" pitchFamily="34" charset="0"/>
                <a:ea typeface="Consolas" pitchFamily="34" charset="-122"/>
                <a:cs typeface="Consolas" pitchFamily="34" charset="-120"/>
              </a:rPr>
              <a:t>streamlit run app1.py</a:t>
            </a:r>
            <a:r>
              <a:rPr lang="en-US" sz="1250" dirty="0">
                <a:solidFill>
                  <a:srgbClr val="272525"/>
                </a:solidFill>
                <a:latin typeface="Inter" pitchFamily="34" charset="0"/>
                <a:ea typeface="Inter" pitchFamily="34" charset="-122"/>
                <a:cs typeface="Inter" pitchFamily="34" charset="-120"/>
              </a:rPr>
              <a:t> and </a:t>
            </a:r>
            <a:r>
              <a:rPr lang="en-US" sz="1250" dirty="0">
                <a:solidFill>
                  <a:srgbClr val="272525"/>
                </a:solidFill>
                <a:highlight>
                  <a:srgbClr val="F2F2F2"/>
                </a:highlight>
                <a:latin typeface="Consolas" pitchFamily="34" charset="0"/>
                <a:ea typeface="Consolas" pitchFamily="34" charset="-122"/>
                <a:cs typeface="Consolas" pitchFamily="34" charset="-120"/>
              </a:rPr>
              <a:t>streamlit run app2.py</a:t>
            </a:r>
            <a:r>
              <a:rPr lang="en-US" sz="1250" dirty="0">
                <a:solidFill>
                  <a:srgbClr val="272525"/>
                </a:solidFill>
                <a:latin typeface="Inter" pitchFamily="34" charset="0"/>
                <a:ea typeface="Inter" pitchFamily="34" charset="-122"/>
                <a:cs typeface="Inter" pitchFamily="34" charset="-120"/>
              </a:rPr>
              <a:t> in your terminal.</a:t>
            </a:r>
            <a:endParaRPr lang="en-US" sz="1250" dirty="0"/>
          </a:p>
        </p:txBody>
      </p:sp>
      <p:sp>
        <p:nvSpPr>
          <p:cNvPr id="19" name="Text 16"/>
          <p:cNvSpPr/>
          <p:nvPr/>
        </p:nvSpPr>
        <p:spPr>
          <a:xfrm>
            <a:off x="7522964" y="6359723"/>
            <a:ext cx="6342698" cy="525304"/>
          </a:xfrm>
          <a:prstGeom prst="rect">
            <a:avLst/>
          </a:prstGeom>
          <a:noFill/>
          <a:ln/>
        </p:spPr>
        <p:txBody>
          <a:bodyPr wrap="square" lIns="0" tIns="0" rIns="0" bIns="0" rtlCol="0" anchor="t"/>
          <a:lstStyle/>
          <a:p>
            <a:pPr marL="342900" indent="-342900" algn="l">
              <a:lnSpc>
                <a:spcPts val="2050"/>
              </a:lnSpc>
              <a:buSzPct val="100000"/>
              <a:buFont typeface="+mj-lt"/>
              <a:buAutoNum type="arabicPeriod" startAt="3"/>
            </a:pPr>
            <a:r>
              <a:rPr lang="en-US" sz="1250" dirty="0">
                <a:solidFill>
                  <a:srgbClr val="272525"/>
                </a:solidFill>
                <a:latin typeface="Inter" pitchFamily="34" charset="0"/>
                <a:ea typeface="Inter" pitchFamily="34" charset="-122"/>
                <a:cs typeface="Inter" pitchFamily="34" charset="-120"/>
              </a:rPr>
              <a:t>Access and explore the comprehensive dashboards (M1–M4) in your web browser.</a:t>
            </a:r>
            <a:endParaRPr lang="en-US" sz="1250" dirty="0"/>
          </a:p>
        </p:txBody>
      </p:sp>
      <p:sp>
        <p:nvSpPr>
          <p:cNvPr id="20" name="Text 17"/>
          <p:cNvSpPr/>
          <p:nvPr/>
        </p:nvSpPr>
        <p:spPr>
          <a:xfrm>
            <a:off x="1018461" y="7311509"/>
            <a:ext cx="12839581" cy="262652"/>
          </a:xfrm>
          <a:prstGeom prst="rect">
            <a:avLst/>
          </a:prstGeom>
          <a:noFill/>
          <a:ln/>
        </p:spPr>
        <p:txBody>
          <a:bodyPr wrap="none" lIns="0" tIns="0" rIns="0" bIns="0" rtlCol="0" anchor="t"/>
          <a:lstStyle/>
          <a:p>
            <a:pPr marL="0" indent="0" algn="l">
              <a:lnSpc>
                <a:spcPts val="2050"/>
              </a:lnSpc>
              <a:buNone/>
            </a:pPr>
            <a:r>
              <a:rPr lang="en-US" sz="1250" dirty="0">
                <a:solidFill>
                  <a:srgbClr val="272525"/>
                </a:solidFill>
                <a:latin typeface="Inter" pitchFamily="34" charset="0"/>
                <a:ea typeface="Inter" pitchFamily="34" charset="-122"/>
                <a:cs typeface="Inter" pitchFamily="34" charset="-120"/>
              </a:rPr>
              <a:t>Impact: Promotes data transparency, enhances public awareness, and contributes to sustainable environmental practices.</a:t>
            </a:r>
            <a:endParaRPr lang="en-US" sz="1250" dirty="0"/>
          </a:p>
        </p:txBody>
      </p:sp>
      <p:sp>
        <p:nvSpPr>
          <p:cNvPr id="21" name="Shape 18"/>
          <p:cNvSpPr/>
          <p:nvPr/>
        </p:nvSpPr>
        <p:spPr>
          <a:xfrm>
            <a:off x="772358" y="7126962"/>
            <a:ext cx="22860" cy="631746"/>
          </a:xfrm>
          <a:prstGeom prst="rect">
            <a:avLst/>
          </a:prstGeom>
          <a:solidFill>
            <a:srgbClr val="4950BC"/>
          </a:solidFill>
          <a:ln/>
        </p:spPr>
      </p:sp>
      <p:pic>
        <p:nvPicPr>
          <p:cNvPr id="22" name="Picture 21"/>
          <p:cNvPicPr>
            <a:picLocks noChangeAspect="1"/>
          </p:cNvPicPr>
          <p:nvPr/>
        </p:nvPicPr>
        <p:blipFill>
          <a:blip r:embed="rId4"/>
          <a:stretch>
            <a:fillRect/>
          </a:stretch>
        </p:blipFill>
        <p:spPr>
          <a:xfrm>
            <a:off x="12184807" y="7617937"/>
            <a:ext cx="2410161" cy="5525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55219"/>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Conclusion: Towards Cleaner, Data-Informed Air</a:t>
            </a:r>
            <a:endParaRPr lang="en-US" sz="3900" dirty="0"/>
          </a:p>
        </p:txBody>
      </p:sp>
      <p:sp>
        <p:nvSpPr>
          <p:cNvPr id="4" name="Text 1"/>
          <p:cNvSpPr/>
          <p:nvPr/>
        </p:nvSpPr>
        <p:spPr>
          <a:xfrm>
            <a:off x="6280190" y="3293031"/>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AirAware stands as a testament to the power of machine learning in addressing critical environmental challenges. By providing accessible and accurate air quality insights, we aim to empower communities and drive sustainable change.</a:t>
            </a:r>
            <a:endParaRPr lang="en-US" sz="1550" dirty="0"/>
          </a:p>
        </p:txBody>
      </p:sp>
      <p:sp>
        <p:nvSpPr>
          <p:cNvPr id="5" name="Shape 2"/>
          <p:cNvSpPr/>
          <p:nvPr/>
        </p:nvSpPr>
        <p:spPr>
          <a:xfrm>
            <a:off x="6280190" y="4468892"/>
            <a:ext cx="7556421" cy="1385173"/>
          </a:xfrm>
          <a:prstGeom prst="roundRect">
            <a:avLst>
              <a:gd name="adj" fmla="val 6018"/>
            </a:avLst>
          </a:prstGeom>
          <a:solidFill>
            <a:srgbClr val="FFFFFF"/>
          </a:solidFill>
          <a:ln w="22860">
            <a:solidFill>
              <a:srgbClr val="C0C1D7"/>
            </a:solidFill>
            <a:prstDash val="solid"/>
          </a:ln>
        </p:spPr>
      </p:sp>
      <p:pic>
        <p:nvPicPr>
          <p:cNvPr id="6" name="Image 1" descr="preencoded.png"/>
          <p:cNvPicPr>
            <a:picLocks noChangeAspect="1"/>
          </p:cNvPicPr>
          <p:nvPr/>
        </p:nvPicPr>
        <p:blipFill>
          <a:blip r:embed="rId4"/>
          <a:stretch>
            <a:fillRect/>
          </a:stretch>
        </p:blipFill>
        <p:spPr>
          <a:xfrm>
            <a:off x="6183987" y="4372689"/>
            <a:ext cx="238125" cy="238125"/>
          </a:xfrm>
          <a:prstGeom prst="rect">
            <a:avLst/>
          </a:prstGeom>
        </p:spPr>
      </p:pic>
      <p:pic>
        <p:nvPicPr>
          <p:cNvPr id="7" name="Image 2" descr="preencoded.png"/>
          <p:cNvPicPr>
            <a:picLocks noChangeAspect="1"/>
          </p:cNvPicPr>
          <p:nvPr/>
        </p:nvPicPr>
        <p:blipFill>
          <a:blip r:embed="rId5"/>
          <a:stretch>
            <a:fillRect/>
          </a:stretch>
        </p:blipFill>
        <p:spPr>
          <a:xfrm>
            <a:off x="13694688" y="5712143"/>
            <a:ext cx="238125" cy="238125"/>
          </a:xfrm>
          <a:prstGeom prst="rect">
            <a:avLst/>
          </a:prstGeom>
        </p:spPr>
      </p:pic>
      <p:sp>
        <p:nvSpPr>
          <p:cNvPr id="8" name="Text 3"/>
          <p:cNvSpPr/>
          <p:nvPr/>
        </p:nvSpPr>
        <p:spPr>
          <a:xfrm>
            <a:off x="6600706" y="4789408"/>
            <a:ext cx="6915388"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Inter Bold" pitchFamily="34" charset="0"/>
                <a:ea typeface="Inter Bold" pitchFamily="34" charset="-122"/>
                <a:cs typeface="Inter Bold" pitchFamily="34" charset="-120"/>
              </a:rPr>
              <a:t>AirAware contributes to cleaner, data-informed environmental awareness.</a:t>
            </a:r>
            <a:endParaRPr lang="en-US" sz="2300" dirty="0"/>
          </a:p>
        </p:txBody>
      </p:sp>
      <p:sp>
        <p:nvSpPr>
          <p:cNvPr id="9" name="Text 4"/>
          <p:cNvSpPr/>
          <p:nvPr/>
        </p:nvSpPr>
        <p:spPr>
          <a:xfrm>
            <a:off x="6280190" y="6077307"/>
            <a:ext cx="7556421" cy="396954"/>
          </a:xfrm>
          <a:prstGeom prst="rect">
            <a:avLst/>
          </a:prstGeom>
          <a:noFill/>
          <a:ln/>
        </p:spPr>
        <p:txBody>
          <a:bodyPr wrap="none" lIns="0" tIns="0" rIns="0" bIns="0" rtlCol="0" anchor="t"/>
          <a:lstStyle/>
          <a:p>
            <a:pPr marL="0" indent="0" algn="l">
              <a:lnSpc>
                <a:spcPts val="3100"/>
              </a:lnSpc>
              <a:buNone/>
            </a:pPr>
            <a:r>
              <a:rPr lang="en-US" sz="1950" dirty="0">
                <a:solidFill>
                  <a:srgbClr val="272525"/>
                </a:solidFill>
                <a:latin typeface="Inter" pitchFamily="34" charset="0"/>
                <a:ea typeface="Inter" pitchFamily="34" charset="-122"/>
                <a:cs typeface="Inter" pitchFamily="34" charset="-120"/>
              </a:rPr>
              <a:t>Thank You</a:t>
            </a:r>
            <a:endParaRPr lang="en-US" sz="1950" dirty="0"/>
          </a:p>
        </p:txBody>
      </p:sp>
      <p:pic>
        <p:nvPicPr>
          <p:cNvPr id="10" name="Picture 9"/>
          <p:cNvPicPr>
            <a:picLocks noChangeAspect="1"/>
          </p:cNvPicPr>
          <p:nvPr/>
        </p:nvPicPr>
        <p:blipFill>
          <a:blip r:embed="rId6"/>
          <a:stretch>
            <a:fillRect/>
          </a:stretch>
        </p:blipFill>
        <p:spPr>
          <a:xfrm>
            <a:off x="12088356" y="7565409"/>
            <a:ext cx="2410161" cy="55252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1011</Words>
  <Application>Microsoft Office PowerPoint</Application>
  <PresentationFormat>Custom</PresentationFormat>
  <Paragraphs>109</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Consolas</vt:lpstr>
      <vt:lpstr>Inter</vt:lpstr>
      <vt:lpstr>Inter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Microsoft account</cp:lastModifiedBy>
  <cp:revision>5</cp:revision>
  <dcterms:created xsi:type="dcterms:W3CDTF">2025-11-14T12:25:27Z</dcterms:created>
  <dcterms:modified xsi:type="dcterms:W3CDTF">2025-11-19T13:24:37Z</dcterms:modified>
</cp:coreProperties>
</file>